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0"/>
  </p:notesMasterIdLst>
  <p:sldIdLst>
    <p:sldId id="391" r:id="rId2"/>
    <p:sldId id="2247" r:id="rId3"/>
    <p:sldId id="2323" r:id="rId4"/>
    <p:sldId id="2214" r:id="rId5"/>
    <p:sldId id="2305" r:id="rId6"/>
    <p:sldId id="2292" r:id="rId7"/>
    <p:sldId id="2293" r:id="rId8"/>
    <p:sldId id="2291" r:id="rId9"/>
    <p:sldId id="2255" r:id="rId10"/>
    <p:sldId id="2302" r:id="rId11"/>
    <p:sldId id="2218" r:id="rId12"/>
    <p:sldId id="2298" r:id="rId13"/>
    <p:sldId id="2300" r:id="rId14"/>
    <p:sldId id="2272" r:id="rId15"/>
    <p:sldId id="2322" r:id="rId16"/>
    <p:sldId id="285" r:id="rId17"/>
    <p:sldId id="2301" r:id="rId18"/>
    <p:sldId id="2276" r:id="rId19"/>
    <p:sldId id="2269" r:id="rId20"/>
    <p:sldId id="2284" r:id="rId21"/>
    <p:sldId id="2304" r:id="rId22"/>
    <p:sldId id="2237" r:id="rId23"/>
    <p:sldId id="2274" r:id="rId24"/>
    <p:sldId id="2285" r:id="rId25"/>
    <p:sldId id="2282" r:id="rId26"/>
    <p:sldId id="2246" r:id="rId27"/>
    <p:sldId id="2286" r:id="rId28"/>
    <p:sldId id="2268" r:id="rId29"/>
    <p:sldId id="460" r:id="rId30"/>
    <p:sldId id="2287" r:id="rId31"/>
    <p:sldId id="2245" r:id="rId32"/>
    <p:sldId id="2283" r:id="rId33"/>
    <p:sldId id="2273" r:id="rId34"/>
    <p:sldId id="2277" r:id="rId35"/>
    <p:sldId id="2278" r:id="rId36"/>
    <p:sldId id="2303" r:id="rId37"/>
    <p:sldId id="2281" r:id="rId38"/>
    <p:sldId id="2290" r:id="rId39"/>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1E97F-DFB8-4711-BAE1-B1FA9C8B3FA1}">
          <p14:sldIdLst>
            <p14:sldId id="391"/>
            <p14:sldId id="2247"/>
          </p14:sldIdLst>
        </p14:section>
        <p14:section name="Overview" id="{206475DB-02BC-4694-A875-AA5FEED3552F}">
          <p14:sldIdLst>
            <p14:sldId id="2323"/>
            <p14:sldId id="2214"/>
            <p14:sldId id="2305"/>
            <p14:sldId id="2292"/>
          </p14:sldIdLst>
        </p14:section>
        <p14:section name="Process" id="{3BF90CE4-363F-4759-AC6F-A0B9F2DFF5FE}">
          <p14:sldIdLst>
            <p14:sldId id="2293"/>
            <p14:sldId id="2291"/>
            <p14:sldId id="2255"/>
            <p14:sldId id="2302"/>
            <p14:sldId id="2218"/>
            <p14:sldId id="2298"/>
            <p14:sldId id="2300"/>
            <p14:sldId id="2272"/>
          </p14:sldIdLst>
        </p14:section>
        <p14:section name="Outputs" id="{6E89C850-7D7C-4DEC-BDE4-B8105904E1FA}">
          <p14:sldIdLst>
            <p14:sldId id="2322"/>
            <p14:sldId id="285"/>
          </p14:sldIdLst>
        </p14:section>
        <p14:section name="Appendix" id="{B14372A8-447C-4BB2-ADBB-E761437C82C1}">
          <p14:sldIdLst>
            <p14:sldId id="2301"/>
            <p14:sldId id="2276"/>
            <p14:sldId id="2269"/>
            <p14:sldId id="2284"/>
            <p14:sldId id="2304"/>
            <p14:sldId id="2237"/>
            <p14:sldId id="2274"/>
            <p14:sldId id="2285"/>
            <p14:sldId id="2282"/>
            <p14:sldId id="2246"/>
            <p14:sldId id="2286"/>
            <p14:sldId id="2268"/>
            <p14:sldId id="460"/>
            <p14:sldId id="2287"/>
            <p14:sldId id="2245"/>
            <p14:sldId id="2283"/>
            <p14:sldId id="2273"/>
            <p14:sldId id="2277"/>
            <p14:sldId id="2278"/>
            <p14:sldId id="2303"/>
            <p14:sldId id="2281"/>
            <p14:sldId id="2290"/>
          </p14:sldIdLst>
        </p14:section>
      </p14:sectionLst>
    </p:ext>
    <p:ext uri="{EFAFB233-063F-42B5-8137-9DF3F51BA10A}">
      <p15:sldGuideLst xmlns:p15="http://schemas.microsoft.com/office/powerpoint/2012/main">
        <p15:guide id="1" orient="horz" pos="312" userDrawn="1">
          <p15:clr>
            <a:srgbClr val="A4A3A4"/>
          </p15:clr>
        </p15:guide>
        <p15:guide id="2" orient="horz" pos="1956" userDrawn="1">
          <p15:clr>
            <a:srgbClr val="A4A3A4"/>
          </p15:clr>
        </p15:guide>
        <p15:guide id="3" orient="horz" pos="2296" userDrawn="1">
          <p15:clr>
            <a:srgbClr val="A4A3A4"/>
          </p15:clr>
        </p15:guide>
        <p15:guide id="4" orient="horz" pos="3997" userDrawn="1">
          <p15:clr>
            <a:srgbClr val="A4A3A4"/>
          </p15:clr>
        </p15:guide>
        <p15:guide id="5"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ody Hastie" initials="MH" lastIdx="3" clrIdx="0">
    <p:extLst>
      <p:ext uri="{19B8F6BF-5375-455C-9EA6-DF929625EA0E}">
        <p15:presenceInfo xmlns:p15="http://schemas.microsoft.com/office/powerpoint/2012/main" userId="bfc012d54fc6705f" providerId="Windows Live"/>
      </p:ext>
    </p:extLst>
  </p:cmAuthor>
  <p:cmAuthor id="2" name="Rebecca Harris" initials="RH" lastIdx="2" clrIdx="1">
    <p:extLst>
      <p:ext uri="{19B8F6BF-5375-455C-9EA6-DF929625EA0E}">
        <p15:presenceInfo xmlns:p15="http://schemas.microsoft.com/office/powerpoint/2012/main" userId="S::rebecca.harris@autogeneral.com.au::7f539666-1ad6-44cb-9b79-0201520bed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8849"/>
    <a:srgbClr val="77C046"/>
    <a:srgbClr val="00B0B5"/>
    <a:srgbClr val="008FCF"/>
    <a:srgbClr val="644169"/>
    <a:srgbClr val="F05588"/>
    <a:srgbClr val="ED1A37"/>
    <a:srgbClr val="F04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3" autoAdjust="0"/>
    <p:restoredTop sz="96357" autoAdjust="0"/>
  </p:normalViewPr>
  <p:slideViewPr>
    <p:cSldViewPr snapToGrid="0" showGuides="1">
      <p:cViewPr varScale="1">
        <p:scale>
          <a:sx n="110" d="100"/>
          <a:sy n="110" d="100"/>
        </p:scale>
        <p:origin x="336" y="108"/>
      </p:cViewPr>
      <p:guideLst>
        <p:guide orient="horz" pos="312"/>
        <p:guide orient="horz" pos="1956"/>
        <p:guide orient="horz" pos="2296"/>
        <p:guide orient="horz" pos="3997"/>
        <p:guide pos="3840"/>
      </p:guideLst>
    </p:cSldViewPr>
  </p:slideViewPr>
  <p:outlineViewPr>
    <p:cViewPr>
      <p:scale>
        <a:sx n="33" d="100"/>
        <a:sy n="33" d="100"/>
      </p:scale>
      <p:origin x="0" y="-1540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AU"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0DBD72-5EA9-4CAE-8ADA-F2AFA314494D}" type="datetimeFigureOut">
              <a:rPr lang="en-AU" smtClean="0"/>
              <a:t>08/06/22</a:t>
            </a:fld>
            <a:endParaRPr lang="en-AU"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AU"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AU"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7507750-33D8-4A13-BED1-32437F6C189F}" type="slidenum">
              <a:rPr lang="en-AU" smtClean="0"/>
              <a:t>‹#›</a:t>
            </a:fld>
            <a:endParaRPr lang="en-AU" dirty="0"/>
          </a:p>
        </p:txBody>
      </p:sp>
    </p:spTree>
    <p:extLst>
      <p:ext uri="{BB962C8B-B14F-4D97-AF65-F5344CB8AC3E}">
        <p14:creationId xmlns:p14="http://schemas.microsoft.com/office/powerpoint/2010/main" val="318898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07750-33D8-4A13-BED1-32437F6C189F}" type="slidenum">
              <a:rPr lang="en-AU" smtClean="0"/>
              <a:t>1</a:t>
            </a:fld>
            <a:endParaRPr lang="en-AU" dirty="0"/>
          </a:p>
        </p:txBody>
      </p:sp>
    </p:spTree>
    <p:extLst>
      <p:ext uri="{BB962C8B-B14F-4D97-AF65-F5344CB8AC3E}">
        <p14:creationId xmlns:p14="http://schemas.microsoft.com/office/powerpoint/2010/main" val="1023125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FDFDF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117FA7-0B62-AB42-A3D2-4CCC2563B2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751512" cy="5721745"/>
          </a:xfrm>
          <a:prstGeom prst="rect">
            <a:avLst/>
          </a:prstGeom>
        </p:spPr>
      </p:pic>
      <p:sp>
        <p:nvSpPr>
          <p:cNvPr id="2" name="Title 1"/>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chemeClr val="bg1"/>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pic>
        <p:nvPicPr>
          <p:cNvPr id="7" name="Picture 6">
            <a:extLst>
              <a:ext uri="{FF2B5EF4-FFF2-40B4-BE49-F238E27FC236}">
                <a16:creationId xmlns:a16="http://schemas.microsoft.com/office/drawing/2014/main" id="{65C5744A-38E6-4561-9385-37262C44DD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6724115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96729" y="1857622"/>
            <a:ext cx="5552359"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6196729" y="2601118"/>
            <a:ext cx="5552359"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1" name="Picture 10">
            <a:extLst>
              <a:ext uri="{FF2B5EF4-FFF2-40B4-BE49-F238E27FC236}">
                <a16:creationId xmlns:a16="http://schemas.microsoft.com/office/drawing/2014/main" id="{C01111DE-D298-B740-AC6E-FBF2C3889B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5898414" cy="5742432"/>
          </a:xfrm>
          <a:prstGeom prst="rect">
            <a:avLst/>
          </a:prstGeom>
        </p:spPr>
      </p:pic>
      <p:sp>
        <p:nvSpPr>
          <p:cNvPr id="7" name="Round Same-side Corner of Rectangle 6">
            <a:extLst>
              <a:ext uri="{FF2B5EF4-FFF2-40B4-BE49-F238E27FC236}">
                <a16:creationId xmlns:a16="http://schemas.microsoft.com/office/drawing/2014/main" id="{D9C142B2-745A-4033-8DF5-6916D3E5CF44}"/>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F738107-4D13-4576-8B9B-4B9D4957798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665644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4">
    <p:bg>
      <p:bgPr>
        <a:solidFill>
          <a:schemeClr val="accent6"/>
        </a:solidFill>
        <a:effectLst/>
      </p:bgPr>
    </p:bg>
    <p:spTree>
      <p:nvGrpSpPr>
        <p:cNvPr id="1" name=""/>
        <p:cNvGrpSpPr/>
        <p:nvPr/>
      </p:nvGrpSpPr>
      <p:grpSpPr>
        <a:xfrm>
          <a:off x="0" y="0"/>
          <a:ext cx="0" cy="0"/>
          <a:chOff x="0" y="0"/>
          <a:chExt cx="0" cy="0"/>
        </a:xfrm>
      </p:grpSpPr>
      <p:sp>
        <p:nvSpPr>
          <p:cNvPr id="7" name="Round Same-side Corner of Rectangle 6">
            <a:extLst>
              <a:ext uri="{FF2B5EF4-FFF2-40B4-BE49-F238E27FC236}">
                <a16:creationId xmlns:a16="http://schemas.microsoft.com/office/drawing/2014/main" id="{F6C79FCD-E1B7-1D47-8A69-3D848F3A02C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pic>
        <p:nvPicPr>
          <p:cNvPr id="12" name="Picture 11">
            <a:extLst>
              <a:ext uri="{FF2B5EF4-FFF2-40B4-BE49-F238E27FC236}">
                <a16:creationId xmlns:a16="http://schemas.microsoft.com/office/drawing/2014/main" id="{D22F0D06-1E55-4C76-80D5-CF632348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
        <p:nvSpPr>
          <p:cNvPr id="15" name="TextBox 14">
            <a:extLst>
              <a:ext uri="{FF2B5EF4-FFF2-40B4-BE49-F238E27FC236}">
                <a16:creationId xmlns:a16="http://schemas.microsoft.com/office/drawing/2014/main" id="{919A9660-F1D3-441F-9D6E-CD428183C68B}"/>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6" name="Picture 5">
            <a:extLst>
              <a:ext uri="{FF2B5EF4-FFF2-40B4-BE49-F238E27FC236}">
                <a16:creationId xmlns:a16="http://schemas.microsoft.com/office/drawing/2014/main" id="{8F427B30-0B96-3144-AECB-708A175568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52749" y="576280"/>
            <a:ext cx="6839251" cy="6281720"/>
          </a:xfrm>
          <a:prstGeom prst="rect">
            <a:avLst/>
          </a:prstGeom>
        </p:spPr>
      </p:pic>
    </p:spTree>
    <p:extLst>
      <p:ext uri="{BB962C8B-B14F-4D97-AF65-F5344CB8AC3E}">
        <p14:creationId xmlns:p14="http://schemas.microsoft.com/office/powerpoint/2010/main" val="33957527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5">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12" name="Picture 11">
            <a:extLst>
              <a:ext uri="{FF2B5EF4-FFF2-40B4-BE49-F238E27FC236}">
                <a16:creationId xmlns:a16="http://schemas.microsoft.com/office/drawing/2014/main" id="{1E6374FB-DB8E-B74D-88EE-61B2C3667F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11112" y="0"/>
            <a:ext cx="5580888" cy="6702613"/>
          </a:xfrm>
          <a:prstGeom prst="rect">
            <a:avLst/>
          </a:prstGeom>
        </p:spPr>
      </p:pic>
      <p:sp>
        <p:nvSpPr>
          <p:cNvPr id="7" name="Round Same-side Corner of Rectangle 6">
            <a:extLst>
              <a:ext uri="{FF2B5EF4-FFF2-40B4-BE49-F238E27FC236}">
                <a16:creationId xmlns:a16="http://schemas.microsoft.com/office/drawing/2014/main" id="{32D39166-8D4D-C245-866F-6C8ADEABAF06}"/>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AB0D68B-C726-8A43-A324-5F163966A2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7799251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1">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hasCustomPrompt="1"/>
          </p:nvPr>
        </p:nvSpPr>
        <p:spPr>
          <a:xfrm>
            <a:off x="442914" y="3429000"/>
            <a:ext cx="2700336" cy="2400300"/>
          </a:xfrm>
          <a:noFill/>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7BB1246F-16DD-7F4C-A230-754FB7F53C69}"/>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2656890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hasCustomPrompt="1"/>
          </p:nvPr>
        </p:nvSpPr>
        <p:spPr>
          <a:xfrm>
            <a:off x="442914" y="3429000"/>
            <a:ext cx="2700336" cy="2400300"/>
          </a:xfrm>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tx2"/>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A959DDF9-E6B7-AF4C-BEF9-407FF6E0495F}"/>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8234015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113061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b="0" i="0">
                <a:solidFill>
                  <a:schemeClr val="tx1"/>
                </a:solidFill>
                <a:latin typeface="Montserrat Light" pitchFamily="2" charset="77"/>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881580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4"/>
          <p:cNvSpPr>
            <a:spLocks noGrp="1"/>
          </p:cNvSpPr>
          <p:nvPr>
            <p:ph idx="12"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26445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5" name="Content Placeholder 4"/>
          <p:cNvSpPr>
            <a:spLocks noGrp="1"/>
          </p:cNvSpPr>
          <p:nvPr>
            <p:ph idx="11" hasCustomPrompt="1"/>
          </p:nvPr>
        </p:nvSpPr>
        <p:spPr>
          <a:xfrm>
            <a:off x="442913"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1"/>
          <p:cNvSpPr>
            <a:spLocks noGrp="1"/>
          </p:cNvSpPr>
          <p:nvPr>
            <p:ph idx="12" hasCustomPrompt="1"/>
          </p:nvPr>
        </p:nvSpPr>
        <p:spPr>
          <a:xfrm>
            <a:off x="4259263" y="1303312"/>
            <a:ext cx="36734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2"/>
          <p:cNvSpPr>
            <a:spLocks noGrp="1"/>
          </p:cNvSpPr>
          <p:nvPr>
            <p:ph idx="13" hasCustomPrompt="1"/>
          </p:nvPr>
        </p:nvSpPr>
        <p:spPr>
          <a:xfrm>
            <a:off x="8112127"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821013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heading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9185118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270033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258936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1">
    <p:bg>
      <p:bgPr>
        <a:solidFill>
          <a:schemeClr val="accent1"/>
        </a:solidFill>
        <a:effectLst/>
      </p:bgPr>
    </p:bg>
    <p:spTree>
      <p:nvGrpSpPr>
        <p:cNvPr id="1" name=""/>
        <p:cNvGrpSpPr/>
        <p:nvPr/>
      </p:nvGrpSpPr>
      <p:grpSpPr>
        <a:xfrm>
          <a:off x="0" y="0"/>
          <a:ext cx="0" cy="0"/>
          <a:chOff x="0" y="0"/>
          <a:chExt cx="0" cy="0"/>
        </a:xfrm>
      </p:grpSpPr>
      <p:pic>
        <p:nvPicPr>
          <p:cNvPr id="4" name="Picture 3" descr="BG_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7C94DCB0-8846-4398-92A8-DF68A724AC46}"/>
              </a:ext>
            </a:extLst>
          </p:cNvPr>
          <p:cNvSpPr/>
          <p:nvPr userDrawn="1"/>
        </p:nvSpPr>
        <p:spPr>
          <a:xfrm>
            <a:off x="988371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74FF0E-2FF2-4B2E-B487-0536CD743D5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59069" y="6379067"/>
            <a:ext cx="2227258" cy="410872"/>
          </a:xfrm>
          <a:prstGeom prst="rect">
            <a:avLst/>
          </a:prstGeom>
        </p:spPr>
      </p:pic>
    </p:spTree>
    <p:extLst>
      <p:ext uri="{BB962C8B-B14F-4D97-AF65-F5344CB8AC3E}">
        <p14:creationId xmlns:p14="http://schemas.microsoft.com/office/powerpoint/2010/main" val="13147147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598277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2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5064370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3/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8424862"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76980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4">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3"/>
                </a:solidFill>
                <a:latin typeface="Montserrat ExtraBold" pitchFamily="2" charset="77"/>
                <a:ea typeface="+mn-ea"/>
                <a:cs typeface="+mn-cs"/>
              </a:defRPr>
            </a:lvl1pPr>
          </a:lstStyle>
          <a:p>
            <a:pPr marL="0" lvl="0"/>
            <a:r>
              <a:rPr lang="en-AU" noProof="0" dirty="0"/>
              <a:t>Heading / Title</a:t>
            </a:r>
          </a:p>
        </p:txBody>
      </p:sp>
      <p:sp>
        <p:nvSpPr>
          <p:cNvPr id="9" name="Content Placeholder 2"/>
          <p:cNvSpPr>
            <a:spLocks noGrp="1"/>
          </p:cNvSpPr>
          <p:nvPr>
            <p:ph idx="1" hasCustomPrompt="1"/>
          </p:nvPr>
        </p:nvSpPr>
        <p:spPr>
          <a:xfrm>
            <a:off x="3324226" y="1303312"/>
            <a:ext cx="8424862" cy="4560941"/>
          </a:xfrm>
        </p:spPr>
        <p:txBody>
          <a:bodyPr ancho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7436469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heading only 2">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accent2"/>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ExtraBold" pitchFamily="2" charset="77"/>
                <a:ea typeface="+mn-ea"/>
                <a:cs typeface="+mn-cs"/>
              </a:defRPr>
            </a:lvl1pPr>
          </a:lstStyle>
          <a:p>
            <a:pPr marL="0" lvl="0"/>
            <a:r>
              <a:rPr lang="en-AU" noProof="0" dirty="0"/>
              <a:t>Heading / Title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13061415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4225" y="408463"/>
            <a:ext cx="6534150" cy="556738"/>
          </a:xfrm>
          <a:noFill/>
        </p:spPr>
        <p:txBody>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ExtraBold" pitchFamily="2" charset="77"/>
                <a:ea typeface="+mn-ea"/>
                <a:cs typeface="+mn-cs"/>
              </a:defRPr>
            </a:lvl1pPr>
          </a:lstStyle>
          <a:p>
            <a:r>
              <a:rPr lang="en-US" dirty="0"/>
              <a:t>Heading / Title</a:t>
            </a:r>
            <a:endParaRPr lang="en-AU" dirty="0"/>
          </a:p>
        </p:txBody>
      </p:sp>
      <p:sp>
        <p:nvSpPr>
          <p:cNvPr id="5" name="Content Placeholder 4"/>
          <p:cNvSpPr>
            <a:spLocks noGrp="1"/>
          </p:cNvSpPr>
          <p:nvPr>
            <p:ph idx="11"/>
          </p:nvPr>
        </p:nvSpPr>
        <p:spPr>
          <a:xfrm>
            <a:off x="3324225" y="1303312"/>
            <a:ext cx="8424863"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marL="177800" marR="0" lvl="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Click to edit Master text styles</a:t>
            </a:r>
          </a:p>
          <a:p>
            <a:pPr marL="177800" marR="0" lvl="1"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Second level</a:t>
            </a:r>
          </a:p>
          <a:p>
            <a:pPr marL="177800" marR="0" lvl="2"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Third level</a:t>
            </a:r>
          </a:p>
          <a:p>
            <a:pPr marL="177800" marR="0" lvl="3"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Fourth level</a:t>
            </a:r>
          </a:p>
          <a:p>
            <a:pPr marL="177800" marR="0" lvl="4"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Fifth level</a:t>
            </a:r>
            <a:endParaRPr kumimoji="0" lang="en-AU" sz="1800" b="0" i="0" u="none" strike="noStrike" kern="1200" cap="none" spc="0" normalizeH="0" baseline="0" noProof="0" dirty="0">
              <a:ln>
                <a:noFill/>
              </a:ln>
              <a:solidFill>
                <a:srgbClr val="262626"/>
              </a:solidFill>
              <a:effectLst/>
              <a:uLnTx/>
              <a:uFillTx/>
              <a:latin typeface="+mn-lt"/>
              <a:ea typeface="+mn-ea"/>
              <a:cs typeface="+mn-cs"/>
            </a:endParaRPr>
          </a:p>
        </p:txBody>
      </p:sp>
      <p:sp>
        <p:nvSpPr>
          <p:cNvPr id="6" name="Rectangle 5">
            <a:extLst>
              <a:ext uri="{FF2B5EF4-FFF2-40B4-BE49-F238E27FC236}">
                <a16:creationId xmlns:a16="http://schemas.microsoft.com/office/drawing/2014/main" id="{347DF31A-2349-4989-BB2B-7475EB2A2523}"/>
              </a:ext>
            </a:extLst>
          </p:cNvPr>
          <p:cNvSpPr/>
          <p:nvPr userDrawn="1"/>
        </p:nvSpPr>
        <p:spPr>
          <a:xfrm>
            <a:off x="0" y="0"/>
            <a:ext cx="31432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dirty="0"/>
          </a:p>
        </p:txBody>
      </p:sp>
      <p:sp>
        <p:nvSpPr>
          <p:cNvPr id="8" name="TextBox 7">
            <a:extLst>
              <a:ext uri="{FF2B5EF4-FFF2-40B4-BE49-F238E27FC236}">
                <a16:creationId xmlns:a16="http://schemas.microsoft.com/office/drawing/2014/main" id="{239A44C0-480A-41CA-8A4E-F4689AF9AC08}"/>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9" name="Text Placeholder 8">
            <a:extLst>
              <a:ext uri="{FF2B5EF4-FFF2-40B4-BE49-F238E27FC236}">
                <a16:creationId xmlns:a16="http://schemas.microsoft.com/office/drawing/2014/main" id="{A8710EB0-1B72-4752-8952-42E2AB1AAE79}"/>
              </a:ext>
            </a:extLst>
          </p:cNvPr>
          <p:cNvSpPr>
            <a:spLocks noGrp="1"/>
          </p:cNvSpPr>
          <p:nvPr>
            <p:ph type="body" sz="quarter" idx="12" hasCustomPrompt="1"/>
          </p:nvPr>
        </p:nvSpPr>
        <p:spPr>
          <a:xfrm>
            <a:off x="442913" y="408463"/>
            <a:ext cx="2312987" cy="5455790"/>
          </a:xfrm>
        </p:spPr>
        <p:txBody>
          <a:bodyPr anchor="ctr">
            <a:normAutofit/>
          </a:bodyPr>
          <a:lstStyle>
            <a:lvl1pPr marL="0" indent="0">
              <a:buNone/>
              <a:defRPr sz="2800" b="1">
                <a:solidFill>
                  <a:srgbClr val="FFFFFF"/>
                </a:solidFill>
              </a:defRPr>
            </a:lvl1pPr>
          </a:lstStyle>
          <a:p>
            <a:pPr lvl="0"/>
            <a:r>
              <a:rPr lang="en-US" dirty="0"/>
              <a:t>Call-out text to go here</a:t>
            </a:r>
            <a:endParaRPr lang="en-AU" dirty="0"/>
          </a:p>
        </p:txBody>
      </p:sp>
    </p:spTree>
    <p:extLst>
      <p:ext uri="{BB962C8B-B14F-4D97-AF65-F5344CB8AC3E}">
        <p14:creationId xmlns:p14="http://schemas.microsoft.com/office/powerpoint/2010/main" val="3471889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obile Phone 1">
    <p:spTree>
      <p:nvGrpSpPr>
        <p:cNvPr id="1" name=""/>
        <p:cNvGrpSpPr/>
        <p:nvPr/>
      </p:nvGrpSpPr>
      <p:grpSpPr>
        <a:xfrm>
          <a:off x="0" y="0"/>
          <a:ext cx="0" cy="0"/>
          <a:chOff x="0" y="0"/>
          <a:chExt cx="0" cy="0"/>
        </a:xfrm>
      </p:grpSpPr>
      <p:sp>
        <p:nvSpPr>
          <p:cNvPr id="14" name="Rectangle 13"/>
          <p:cNvSpPr/>
          <p:nvPr userDrawn="1"/>
        </p:nvSpPr>
        <p:spPr>
          <a:xfrm>
            <a:off x="3133919"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24225" y="1175039"/>
            <a:ext cx="2827337" cy="5268770"/>
          </a:xfrm>
          <a:prstGeom prst="rect">
            <a:avLst/>
          </a:prstGeom>
        </p:spPr>
      </p:pic>
      <p:sp>
        <p:nvSpPr>
          <p:cNvPr id="2" name="Title 1"/>
          <p:cNvSpPr>
            <a:spLocks noGrp="1"/>
          </p:cNvSpPr>
          <p:nvPr>
            <p:ph type="title" hasCustomPrompt="1"/>
          </p:nvPr>
        </p:nvSpPr>
        <p:spPr>
          <a:xfrm>
            <a:off x="442914" y="3429000"/>
            <a:ext cx="270033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lgn="l" defTabSz="914400" rtl="0" eaLnBrk="1" latinLnBrk="0" hangingPunct="1">
              <a:lnSpc>
                <a:spcPct val="90000"/>
              </a:lnSpc>
              <a:spcBef>
                <a:spcPct val="0"/>
              </a:spcBef>
              <a:buNone/>
            </a:pPr>
            <a:r>
              <a:rPr lang="en-AU" noProof="0" dirty="0"/>
              <a:t>Heading / Title</a:t>
            </a:r>
          </a:p>
        </p:txBody>
      </p:sp>
      <p:sp>
        <p:nvSpPr>
          <p:cNvPr id="3" name="Content Placeholder 2"/>
          <p:cNvSpPr>
            <a:spLocks noGrp="1"/>
          </p:cNvSpPr>
          <p:nvPr>
            <p:ph idx="1" hasCustomPrompt="1"/>
          </p:nvPr>
        </p:nvSpPr>
        <p:spPr>
          <a:xfrm>
            <a:off x="6578600" y="1303312"/>
            <a:ext cx="5170487" cy="4560941"/>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3556001" y="1955800"/>
            <a:ext cx="2324100" cy="3695700"/>
          </a:xfrm>
        </p:spPr>
        <p:txBody>
          <a:bodyPr vert="horz" lIns="0" tIns="0" rIns="0" bIns="0" rtlCol="0" anchor="ctr">
            <a:noAutofit/>
          </a:bodyPr>
          <a:lstStyle>
            <a:lvl1pPr>
              <a:defRPr lang="en-US" baseline="0" smtClean="0">
                <a:solidFill>
                  <a:srgbClr val="FFFFFF"/>
                </a:solidFill>
              </a:defRPr>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6067830"/>
            <a:ext cx="1796563" cy="551410"/>
          </a:xfrm>
          <a:prstGeom prst="rect">
            <a:avLst/>
          </a:prstGeom>
        </p:spPr>
      </p:pic>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427633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8227" y="1214857"/>
            <a:ext cx="7170737" cy="5288193"/>
          </a:xfrm>
          <a:prstGeom prst="rect">
            <a:avLst/>
          </a:prstGeom>
        </p:spPr>
      </p:pic>
      <p:sp>
        <p:nvSpPr>
          <p:cNvPr id="10" name="Content Placeholder 9"/>
          <p:cNvSpPr>
            <a:spLocks noGrp="1"/>
          </p:cNvSpPr>
          <p:nvPr>
            <p:ph sz="quarter" idx="10" hasCustomPrompt="1"/>
          </p:nvPr>
        </p:nvSpPr>
        <p:spPr>
          <a:xfrm>
            <a:off x="5231373" y="1547814"/>
            <a:ext cx="5271060" cy="3325253"/>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a:extLst>
              <a:ext uri="{FF2B5EF4-FFF2-40B4-BE49-F238E27FC236}">
                <a16:creationId xmlns:a16="http://schemas.microsoft.com/office/drawing/2014/main" id="{ED61D2EF-D8FB-4064-A6DA-DBA7536F63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3" name="TextBox 12">
            <a:extLst>
              <a:ext uri="{FF2B5EF4-FFF2-40B4-BE49-F238E27FC236}">
                <a16:creationId xmlns:a16="http://schemas.microsoft.com/office/drawing/2014/main" id="{D38201EE-467A-464F-B5F2-078B222920D3}"/>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06865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Pad Surfa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9263" y="1214858"/>
            <a:ext cx="7345185" cy="5127772"/>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4691622" y="1760023"/>
            <a:ext cx="6465327" cy="4043877"/>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3" name="Picture 12">
            <a:extLst>
              <a:ext uri="{FF2B5EF4-FFF2-40B4-BE49-F238E27FC236}">
                <a16:creationId xmlns:a16="http://schemas.microsoft.com/office/drawing/2014/main" id="{09F96B42-E754-417F-A040-18B1520984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5" name="TextBox 14">
            <a:extLst>
              <a:ext uri="{FF2B5EF4-FFF2-40B4-BE49-F238E27FC236}">
                <a16:creationId xmlns:a16="http://schemas.microsoft.com/office/drawing/2014/main" id="{040BA62E-95A7-4B68-A39B-0C3A2A7DD60E}"/>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413495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skto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18856" y="1176553"/>
            <a:ext cx="6586537" cy="5308864"/>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5105401" y="1492251"/>
            <a:ext cx="5937249" cy="3371849"/>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6" name="Picture 5">
            <a:extLst>
              <a:ext uri="{FF2B5EF4-FFF2-40B4-BE49-F238E27FC236}">
                <a16:creationId xmlns:a16="http://schemas.microsoft.com/office/drawing/2014/main" id="{26CC3A64-B4FA-428F-8271-A77D680C56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9" name="TextBox 8">
            <a:extLst>
              <a:ext uri="{FF2B5EF4-FFF2-40B4-BE49-F238E27FC236}">
                <a16:creationId xmlns:a16="http://schemas.microsoft.com/office/drawing/2014/main" id="{588A564F-CB1E-49F8-9624-449AABEA3DE7}"/>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409308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1">
    <p:bg>
      <p:bgPr>
        <a:solidFill>
          <a:schemeClr val="accent1"/>
        </a:solidFill>
        <a:effectLst/>
      </p:bgPr>
    </p:bg>
    <p:spTree>
      <p:nvGrpSpPr>
        <p:cNvPr id="1" name=""/>
        <p:cNvGrpSpPr/>
        <p:nvPr/>
      </p:nvGrpSpPr>
      <p:grpSpPr>
        <a:xfrm>
          <a:off x="0" y="0"/>
          <a:ext cx="0" cy="0"/>
          <a:chOff x="0" y="0"/>
          <a:chExt cx="0" cy="0"/>
        </a:xfrm>
      </p:grpSpPr>
      <p:pic>
        <p:nvPicPr>
          <p:cNvPr id="2" name="Picture 1" descr="BG_6.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FCE0CBE7-E083-4AE7-981D-B7132AA51216}"/>
              </a:ext>
            </a:extLst>
          </p:cNvPr>
          <p:cNvSpPr/>
          <p:nvPr userDrawn="1"/>
        </p:nvSpPr>
        <p:spPr>
          <a:xfrm>
            <a:off x="9849205"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8EF6025-BEA3-4660-9BC7-4AE82F1E33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24563" y="6379067"/>
            <a:ext cx="2227258" cy="410872"/>
          </a:xfrm>
          <a:prstGeom prst="rect">
            <a:avLst/>
          </a:prstGeom>
        </p:spPr>
      </p:pic>
    </p:spTree>
    <p:extLst>
      <p:ext uri="{BB962C8B-B14F-4D97-AF65-F5344CB8AC3E}">
        <p14:creationId xmlns:p14="http://schemas.microsoft.com/office/powerpoint/2010/main" val="16167036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88904098-E3C8-D34B-8484-97318B494D68}" type="slidenum">
              <a:rPr lang="en-US" smtClean="0"/>
              <a:t>‹#›</a:t>
            </a:fld>
            <a:endParaRPr lang="en-US" dirty="0"/>
          </a:p>
        </p:txBody>
      </p:sp>
    </p:spTree>
    <p:extLst>
      <p:ext uri="{BB962C8B-B14F-4D97-AF65-F5344CB8AC3E}">
        <p14:creationId xmlns:p14="http://schemas.microsoft.com/office/powerpoint/2010/main" val="144245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1004244" y="3207870"/>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Right Aligned</a:t>
            </a:r>
            <a:br>
              <a:rPr lang="en-AU" noProof="0" dirty="0"/>
            </a:br>
            <a:r>
              <a:rPr lang="en-AU" noProof="0" dirty="0"/>
              <a:t>Title Slide</a:t>
            </a:r>
          </a:p>
        </p:txBody>
      </p:sp>
      <p:sp>
        <p:nvSpPr>
          <p:cNvPr id="12" name="Subtitle 2"/>
          <p:cNvSpPr>
            <a:spLocks noGrp="1"/>
          </p:cNvSpPr>
          <p:nvPr>
            <p:ph type="subTitle" idx="1" hasCustomPrompt="1"/>
          </p:nvPr>
        </p:nvSpPr>
        <p:spPr>
          <a:xfrm>
            <a:off x="1004244" y="4654362"/>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1004244" y="5255307"/>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38EAA9B7-A641-44C4-ADFA-D7C22BC3F511}"/>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D37F1EF-9D9B-4913-BC71-8EB3A58E8B9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895667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1">
    <p:bg>
      <p:bgPr>
        <a:solidFill>
          <a:schemeClr val="accent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1616755"/>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tx2"/>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2351969"/>
            <a:ext cx="4460865" cy="597059"/>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E1E9985C-BD28-4050-B619-0977E82CB5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42823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1">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3883167"/>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4618381"/>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5A1570DE-9972-4566-A78C-6837B3F2C05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29145196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1">
    <p:bg>
      <p:bgPr>
        <a:solidFill>
          <a:schemeClr val="accent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7687"/>
          </a:xfrm>
          <a:prstGeom prst="rect">
            <a:avLst/>
          </a:prstGeom>
        </p:spPr>
      </p:pic>
      <p:sp>
        <p:nvSpPr>
          <p:cNvPr id="2" name="Title 1"/>
          <p:cNvSpPr>
            <a:spLocks noGrp="1"/>
          </p:cNvSpPr>
          <p:nvPr>
            <p:ph type="ctrTitle" hasCustomPrompt="1"/>
          </p:nvPr>
        </p:nvSpPr>
        <p:spPr>
          <a:xfrm>
            <a:off x="7249628" y="4535726"/>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7249628" y="5270940"/>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7" name="Picture 6">
            <a:extLst>
              <a:ext uri="{FF2B5EF4-FFF2-40B4-BE49-F238E27FC236}">
                <a16:creationId xmlns:a16="http://schemas.microsoft.com/office/drawing/2014/main" id="{5211DA2B-60CE-473D-B9EE-257EF1A3B68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0542737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1">
    <p:bg>
      <p:bgPr>
        <a:solidFill>
          <a:srgbClr val="FDFDFD"/>
        </a:solidFill>
        <a:effectLst/>
      </p:bgPr>
    </p:bg>
    <p:spTree>
      <p:nvGrpSpPr>
        <p:cNvPr id="1" name=""/>
        <p:cNvGrpSpPr/>
        <p:nvPr/>
      </p:nvGrpSpPr>
      <p:grpSpPr>
        <a:xfrm>
          <a:off x="0" y="0"/>
          <a:ext cx="0" cy="0"/>
          <a:chOff x="0" y="0"/>
          <a:chExt cx="0" cy="0"/>
        </a:xfrm>
      </p:grpSpPr>
      <p:pic>
        <p:nvPicPr>
          <p:cNvPr id="8" name="Picture 7" descr="BG_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183125" y="2295692"/>
            <a:ext cx="4460865"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6183125" y="3742184"/>
            <a:ext cx="4460865"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183125" y="4343129"/>
            <a:ext cx="4460865"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ED5265AA-F37E-4128-A2E8-FA761934EF88}"/>
              </a:ext>
            </a:extLst>
          </p:cNvPr>
          <p:cNvSpPr/>
          <p:nvPr userDrawn="1"/>
        </p:nvSpPr>
        <p:spPr>
          <a:xfrm>
            <a:off x="985783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B1A871-B646-4D70-9DA8-F7C091FC46F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33189" y="6379067"/>
            <a:ext cx="2227258" cy="410872"/>
          </a:xfrm>
          <a:prstGeom prst="rect">
            <a:avLst/>
          </a:prstGeom>
        </p:spPr>
      </p:pic>
    </p:spTree>
    <p:extLst>
      <p:ext uri="{BB962C8B-B14F-4D97-AF65-F5344CB8AC3E}">
        <p14:creationId xmlns:p14="http://schemas.microsoft.com/office/powerpoint/2010/main" val="966900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91FAF-4620-3C41-A391-B707CDC86D1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9751512" cy="5721744"/>
          </a:xfrm>
          <a:prstGeom prst="rect">
            <a:avLst/>
          </a:prstGeom>
        </p:spPr>
      </p:pic>
      <p:sp>
        <p:nvSpPr>
          <p:cNvPr id="9" name="Title 1">
            <a:extLst>
              <a:ext uri="{FF2B5EF4-FFF2-40B4-BE49-F238E27FC236}">
                <a16:creationId xmlns:a16="http://schemas.microsoft.com/office/drawing/2014/main" id="{0044969D-B719-F34E-A0B2-9ADC39C2313D}"/>
              </a:ext>
            </a:extLst>
          </p:cNvPr>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0" name="Subtitle 2">
            <a:extLst>
              <a:ext uri="{FF2B5EF4-FFF2-40B4-BE49-F238E27FC236}">
                <a16:creationId xmlns:a16="http://schemas.microsoft.com/office/drawing/2014/main" id="{A499F6ED-31CC-B64A-AE60-EF83BFD7B6E3}"/>
              </a:ext>
            </a:extLst>
          </p:cNvPr>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1" name="Content Placeholder 20">
            <a:extLst>
              <a:ext uri="{FF2B5EF4-FFF2-40B4-BE49-F238E27FC236}">
                <a16:creationId xmlns:a16="http://schemas.microsoft.com/office/drawing/2014/main" id="{D2D666D5-7EFA-6347-86CE-A6B4ECF12549}"/>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B695E60B-7BAD-4032-BDEE-BEA978B1138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257929-481C-48F1-8B62-FF53C594CA9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359700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0B76CA-E6CB-4E5D-869C-8296021B0465}"/>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2" name="Title Placeholder 1"/>
          <p:cNvSpPr>
            <a:spLocks noGrp="1"/>
          </p:cNvSpPr>
          <p:nvPr>
            <p:ph type="title"/>
          </p:nvPr>
        </p:nvSpPr>
        <p:spPr>
          <a:xfrm>
            <a:off x="442914" y="408463"/>
            <a:ext cx="9415461" cy="556738"/>
          </a:xfrm>
          <a:prstGeom prst="rect">
            <a:avLst/>
          </a:prstGeom>
        </p:spPr>
        <p:txBody>
          <a:bodyPr vert="horz" lIns="0" tIns="0" rIns="0" bIns="0" rtlCol="0" anchor="ctr">
            <a:noAutofit/>
          </a:bodyPr>
          <a:lstStyle/>
          <a:p>
            <a:r>
              <a:rPr lang="en-AU" noProof="0" dirty="0"/>
              <a:t>Slide title goes here</a:t>
            </a:r>
          </a:p>
        </p:txBody>
      </p:sp>
      <p:sp>
        <p:nvSpPr>
          <p:cNvPr id="13" name="TextBox 12"/>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4" name="Text Placeholder 3"/>
          <p:cNvSpPr>
            <a:spLocks noGrp="1"/>
          </p:cNvSpPr>
          <p:nvPr>
            <p:ph type="body" idx="1"/>
          </p:nvPr>
        </p:nvSpPr>
        <p:spPr>
          <a:xfrm>
            <a:off x="442913" y="1295400"/>
            <a:ext cx="11306175" cy="51780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394708072"/>
      </p:ext>
    </p:extLst>
  </p:cSld>
  <p:clrMap bg1="lt1" tx1="dk1" bg2="lt2" tx2="dk2" accent1="accent1" accent2="accent2" accent3="accent3" accent4="accent4" accent5="accent5" accent6="accent6" hlink="hlink" folHlink="folHlink"/>
  <p:sldLayoutIdLst>
    <p:sldLayoutId id="2147483697" r:id="rId1"/>
    <p:sldLayoutId id="2147483742" r:id="rId2"/>
    <p:sldLayoutId id="2147483743" r:id="rId3"/>
    <p:sldLayoutId id="2147483744" r:id="rId4"/>
    <p:sldLayoutId id="2147483738" r:id="rId5"/>
    <p:sldLayoutId id="2147483739" r:id="rId6"/>
    <p:sldLayoutId id="2147483741" r:id="rId7"/>
    <p:sldLayoutId id="2147483740" r:id="rId8"/>
    <p:sldLayoutId id="2147483727" r:id="rId9"/>
    <p:sldLayoutId id="2147483728" r:id="rId10"/>
    <p:sldLayoutId id="2147483707" r:id="rId11"/>
    <p:sldLayoutId id="2147483708" r:id="rId12"/>
    <p:sldLayoutId id="2147483711" r:id="rId13"/>
    <p:sldLayoutId id="2147483731" r:id="rId14"/>
    <p:sldLayoutId id="2147483710" r:id="rId15"/>
    <p:sldLayoutId id="2147483713" r:id="rId16"/>
    <p:sldLayoutId id="2147483714" r:id="rId17"/>
    <p:sldLayoutId id="2147483729" r:id="rId18"/>
    <p:sldLayoutId id="2147483732" r:id="rId19"/>
    <p:sldLayoutId id="2147483733" r:id="rId20"/>
    <p:sldLayoutId id="2147483735" r:id="rId21"/>
    <p:sldLayoutId id="2147483734" r:id="rId22"/>
    <p:sldLayoutId id="2147483721" r:id="rId23"/>
    <p:sldLayoutId id="2147483736" r:id="rId24"/>
    <p:sldLayoutId id="2147483730" r:id="rId25"/>
    <p:sldLayoutId id="2147483719" r:id="rId26"/>
    <p:sldLayoutId id="2147483716" r:id="rId27"/>
    <p:sldLayoutId id="2147483717" r:id="rId28"/>
    <p:sldLayoutId id="2147483718" r:id="rId29"/>
    <p:sldLayoutId id="2147483745" r:id="rId30"/>
  </p:sldLayoutIdLst>
  <p:transition>
    <p:fade/>
  </p:transition>
  <p:hf sldNum="0" hdr="0" ftr="0" dt="0"/>
  <p:txStyles>
    <p:title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p:titleStyle>
    <p:body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79">
          <p15:clr>
            <a:srgbClr val="F26B43"/>
          </p15:clr>
        </p15:guide>
        <p15:guide id="5" pos="1980" userDrawn="1">
          <p15:clr>
            <a:srgbClr val="F26B43"/>
          </p15:clr>
        </p15:guide>
        <p15:guide id="6" pos="3784">
          <p15:clr>
            <a:srgbClr val="F26B43"/>
          </p15:clr>
        </p15:guide>
        <p15:guide id="7" pos="3896">
          <p15:clr>
            <a:srgbClr val="F26B43"/>
          </p15:clr>
        </p15:guide>
        <p15:guide id="8" pos="5586" userDrawn="1">
          <p15:clr>
            <a:srgbClr val="F26B43"/>
          </p15:clr>
        </p15:guide>
        <p15:guide id="9" pos="5700" userDrawn="1">
          <p15:clr>
            <a:srgbClr val="F26B43"/>
          </p15:clr>
        </p15:guide>
        <p15:guide id="12" pos="7401" userDrawn="1">
          <p15:clr>
            <a:srgbClr val="F26B43"/>
          </p15:clr>
        </p15:guide>
        <p15:guide id="13" pos="20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iro.com/app/board/o9J_lghFnnY=/" TargetMode="External"/><Relationship Id="rId1" Type="http://schemas.openxmlformats.org/officeDocument/2006/relationships/slideLayout" Target="../slideLayouts/slideLayout15.xml"/><Relationship Id="rId4" Type="http://schemas.openxmlformats.org/officeDocument/2006/relationships/hyperlink" Target="https://docs.google.com/spreadsheets/d/1lsF900ojBwE0meCnJIq_50gXBq5E4FoYnupHyaICkS4/edit#gid=27022034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s://confluence.budgetdirect.com.au/pages/viewpage.action?pageId=388394052" TargetMode="External"/><Relationship Id="rId13" Type="http://schemas.openxmlformats.org/officeDocument/2006/relationships/hyperlink" Target="https://confluence.budgetdirect.com.au/pages/viewpage.action?pageId=388394008" TargetMode="External"/><Relationship Id="rId3" Type="http://schemas.openxmlformats.org/officeDocument/2006/relationships/hyperlink" Target="https://confluence.budgetdirect.com.au/pages/viewpage.action?pageId=388394602" TargetMode="External"/><Relationship Id="rId7" Type="http://schemas.openxmlformats.org/officeDocument/2006/relationships/hyperlink" Target="https://confluence.budgetdirect.com.au/pages/viewpage.action?pageId=388399041" TargetMode="External"/><Relationship Id="rId12" Type="http://schemas.openxmlformats.org/officeDocument/2006/relationships/hyperlink" Target="https://confluence.budgetdirect.com.au/pages/viewpage.action?pageId=388394656" TargetMode="External"/><Relationship Id="rId2" Type="http://schemas.openxmlformats.org/officeDocument/2006/relationships/hyperlink" Target="https://confluence.budgetdirect.com.au/pages/viewpage.action?pageId=366202763" TargetMode="External"/><Relationship Id="rId1" Type="http://schemas.openxmlformats.org/officeDocument/2006/relationships/slideLayout" Target="../slideLayouts/slideLayout16.xml"/><Relationship Id="rId6" Type="http://schemas.openxmlformats.org/officeDocument/2006/relationships/hyperlink" Target="https://confluence.budgetdirect.com.au/pages/viewpage.action?pageId=361017972" TargetMode="External"/><Relationship Id="rId11" Type="http://schemas.openxmlformats.org/officeDocument/2006/relationships/hyperlink" Target="https://confluence.budgetdirect.com.au/pages/viewpage.action?pageId=388393994" TargetMode="External"/><Relationship Id="rId5" Type="http://schemas.openxmlformats.org/officeDocument/2006/relationships/hyperlink" Target="https://confluence.budgetdirect.com.au/pages/viewpage.action?pageId=388394661" TargetMode="External"/><Relationship Id="rId15" Type="http://schemas.openxmlformats.org/officeDocument/2006/relationships/hyperlink" Target="https://confluence.budgetdirect.com.au/pages/viewpage.action?pageId=388396391" TargetMode="External"/><Relationship Id="rId10" Type="http://schemas.openxmlformats.org/officeDocument/2006/relationships/hyperlink" Target="https://confluence.budgetdirect.com.au/pages/viewpage.action?pageId=388394022" TargetMode="External"/><Relationship Id="rId4" Type="http://schemas.openxmlformats.org/officeDocument/2006/relationships/hyperlink" Target="https://confluence.budgetdirect.com.au/pages/viewpage.action?pageId=388394607" TargetMode="External"/><Relationship Id="rId9" Type="http://schemas.openxmlformats.org/officeDocument/2006/relationships/hyperlink" Target="https://confluence.budgetdirect.com.au/pages/viewpage.action?pageId=388394591" TargetMode="External"/><Relationship Id="rId14" Type="http://schemas.openxmlformats.org/officeDocument/2006/relationships/hyperlink" Target="https://confluence.budgetdirect.com.au/pages/viewpage.action?pageId=23896135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lWjBYChP7JA" TargetMode="External"/><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hyperlink" Target="http://www.jpattonassociates.com/wp-content/uploads/2015/03/story_mapping.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pulse/writing-feature-card-mike-burns/" TargetMode="External"/><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hyperlink" Target="https://confluence.budgetdirect.com.au/pages/viewpage.action?pageId=388393994" TargetMode="Externa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hyperlink" Target="https://confluence.budgetdirect.com.au/pages/viewpage.action?pageId=388394661"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movestheneedle.com/exploration-tools/" TargetMode="External"/><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BE49-CFCA-E448-98EE-32203AC44676}"/>
              </a:ext>
            </a:extLst>
          </p:cNvPr>
          <p:cNvSpPr>
            <a:spLocks noGrp="1"/>
          </p:cNvSpPr>
          <p:nvPr>
            <p:ph type="ctrTitle"/>
          </p:nvPr>
        </p:nvSpPr>
        <p:spPr>
          <a:xfrm>
            <a:off x="5530594" y="4147055"/>
            <a:ext cx="6149928" cy="609398"/>
          </a:xfrm>
        </p:spPr>
        <p:txBody>
          <a:bodyPr/>
          <a:lstStyle/>
          <a:p>
            <a:r>
              <a:rPr lang="en-US" dirty="0"/>
              <a:t>Facilitator Guide </a:t>
            </a:r>
          </a:p>
        </p:txBody>
      </p:sp>
      <p:sp>
        <p:nvSpPr>
          <p:cNvPr id="3" name="Subtitle 2">
            <a:extLst>
              <a:ext uri="{FF2B5EF4-FFF2-40B4-BE49-F238E27FC236}">
                <a16:creationId xmlns:a16="http://schemas.microsoft.com/office/drawing/2014/main" id="{AD863666-25D6-6F41-A555-95EA2B567777}"/>
              </a:ext>
            </a:extLst>
          </p:cNvPr>
          <p:cNvSpPr>
            <a:spLocks noGrp="1"/>
          </p:cNvSpPr>
          <p:nvPr>
            <p:ph type="subTitle" idx="1"/>
          </p:nvPr>
        </p:nvSpPr>
        <p:spPr/>
        <p:txBody>
          <a:bodyPr/>
          <a:lstStyle/>
          <a:p>
            <a:r>
              <a:rPr lang="en-US" dirty="0"/>
              <a:t>Initiate Workshop</a:t>
            </a:r>
          </a:p>
        </p:txBody>
      </p:sp>
      <p:sp>
        <p:nvSpPr>
          <p:cNvPr id="4" name="Content Placeholder 3">
            <a:extLst>
              <a:ext uri="{FF2B5EF4-FFF2-40B4-BE49-F238E27FC236}">
                <a16:creationId xmlns:a16="http://schemas.microsoft.com/office/drawing/2014/main" id="{45F0411A-36CA-7D4A-B3E2-6491750DAA5D}"/>
              </a:ext>
            </a:extLst>
          </p:cNvPr>
          <p:cNvSpPr>
            <a:spLocks noGrp="1"/>
          </p:cNvSpPr>
          <p:nvPr>
            <p:ph sz="quarter" idx="11"/>
          </p:nvPr>
        </p:nvSpPr>
        <p:spPr/>
        <p:txBody>
          <a:bodyPr/>
          <a:lstStyle/>
          <a:p>
            <a:r>
              <a:rPr lang="en-US" dirty="0"/>
              <a:t>Version 0.2</a:t>
            </a:r>
          </a:p>
          <a:p>
            <a:r>
              <a:rPr lang="en-US" dirty="0"/>
              <a:t>Last modified by Carrie Rogers 2022-05-24</a:t>
            </a:r>
          </a:p>
        </p:txBody>
      </p:sp>
    </p:spTree>
    <p:extLst>
      <p:ext uri="{BB962C8B-B14F-4D97-AF65-F5344CB8AC3E}">
        <p14:creationId xmlns:p14="http://schemas.microsoft.com/office/powerpoint/2010/main" val="24923413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4" y="408463"/>
            <a:ext cx="9728697" cy="556738"/>
          </a:xfrm>
        </p:spPr>
        <p:txBody>
          <a:bodyPr/>
          <a:lstStyle/>
          <a:p>
            <a:r>
              <a:rPr lang="en-US" dirty="0"/>
              <a:t>Planning</a:t>
            </a:r>
          </a:p>
        </p:txBody>
      </p:sp>
      <p:sp>
        <p:nvSpPr>
          <p:cNvPr id="3" name="Content Placeholder 2"/>
          <p:cNvSpPr>
            <a:spLocks noGrp="1"/>
          </p:cNvSpPr>
          <p:nvPr>
            <p:ph idx="11"/>
          </p:nvPr>
        </p:nvSpPr>
        <p:spPr>
          <a:xfrm>
            <a:off x="442913" y="1303312"/>
            <a:ext cx="11306175" cy="5271659"/>
          </a:xfrm>
        </p:spPr>
        <p:txBody>
          <a:bodyPr>
            <a:normAutofit/>
          </a:bodyPr>
          <a:lstStyle/>
          <a:p>
            <a:pPr marL="0" indent="0">
              <a:buNone/>
            </a:pPr>
            <a:r>
              <a:rPr lang="en-US" dirty="0"/>
              <a:t>Workshop Goal: Putting the work identified </a:t>
            </a:r>
            <a:r>
              <a:rPr lang="en-US" b="1" dirty="0"/>
              <a:t>in order </a:t>
            </a:r>
            <a:r>
              <a:rPr lang="en-US" dirty="0"/>
              <a:t>based on size, priority, risk and dependencies.</a:t>
            </a:r>
          </a:p>
          <a:p>
            <a:r>
              <a:rPr lang="en-US" dirty="0"/>
              <a:t>Consider inputs to the initiative or team</a:t>
            </a:r>
          </a:p>
          <a:p>
            <a:r>
              <a:rPr lang="en-US" dirty="0"/>
              <a:t>Use the Stakeholder Analysis to help in identifying participants of the workshop</a:t>
            </a:r>
          </a:p>
          <a:p>
            <a:r>
              <a:rPr lang="en-US" dirty="0"/>
              <a:t>Prepare your Miro board or tool to facilitate the conversation (the existing Concept Workshop Miro board is a great resource)</a:t>
            </a:r>
          </a:p>
          <a:p>
            <a:pPr marL="0" indent="0">
              <a:buNone/>
            </a:pPr>
            <a:endParaRPr lang="en-US" dirty="0"/>
          </a:p>
        </p:txBody>
      </p:sp>
    </p:spTree>
    <p:extLst>
      <p:ext uri="{BB962C8B-B14F-4D97-AF65-F5344CB8AC3E}">
        <p14:creationId xmlns:p14="http://schemas.microsoft.com/office/powerpoint/2010/main" val="29889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AA20-8E9E-4ABD-87D0-8503191A3B89}"/>
              </a:ext>
            </a:extLst>
          </p:cNvPr>
          <p:cNvSpPr>
            <a:spLocks noGrp="1"/>
          </p:cNvSpPr>
          <p:nvPr>
            <p:ph type="title"/>
          </p:nvPr>
        </p:nvSpPr>
        <p:spPr/>
        <p:txBody>
          <a:bodyPr/>
          <a:lstStyle/>
          <a:p>
            <a:r>
              <a:rPr lang="en-AU" dirty="0"/>
              <a:t>Hold the Workshop(s)</a:t>
            </a:r>
          </a:p>
        </p:txBody>
      </p:sp>
      <p:sp>
        <p:nvSpPr>
          <p:cNvPr id="3" name="Content Placeholder 2">
            <a:extLst>
              <a:ext uri="{FF2B5EF4-FFF2-40B4-BE49-F238E27FC236}">
                <a16:creationId xmlns:a16="http://schemas.microsoft.com/office/drawing/2014/main" id="{8ECAC502-A78D-44F2-971F-C82A3E210D94}"/>
              </a:ext>
            </a:extLst>
          </p:cNvPr>
          <p:cNvSpPr>
            <a:spLocks noGrp="1"/>
          </p:cNvSpPr>
          <p:nvPr>
            <p:ph idx="11"/>
          </p:nvPr>
        </p:nvSpPr>
        <p:spPr/>
        <p:txBody>
          <a:bodyPr>
            <a:normAutofit/>
          </a:bodyPr>
          <a:lstStyle/>
          <a:p>
            <a:pPr marL="0" lvl="0" indent="0">
              <a:buNone/>
            </a:pPr>
            <a:r>
              <a:rPr lang="en-US" sz="1600" dirty="0"/>
              <a:t>During the Initiate Workshop(s) you will:</a:t>
            </a:r>
          </a:p>
          <a:p>
            <a:pPr lvl="0"/>
            <a:r>
              <a:rPr lang="en-US" sz="1600" dirty="0"/>
              <a:t>Review high level scope in/out (from Concept phase)</a:t>
            </a:r>
          </a:p>
          <a:p>
            <a:r>
              <a:rPr lang="en-US" sz="1600" dirty="0"/>
              <a:t>Define the personas that are impacted by this change</a:t>
            </a:r>
          </a:p>
          <a:p>
            <a:pPr lvl="0"/>
            <a:r>
              <a:rPr lang="en-US" sz="1600" dirty="0"/>
              <a:t>Complete journey mapping, data mapping, wire frames techniques to arrive at feature sets</a:t>
            </a:r>
          </a:p>
          <a:p>
            <a:pPr lvl="0"/>
            <a:r>
              <a:rPr lang="en-US" sz="1600" dirty="0"/>
              <a:t>Break the feature sets into epics, using story mapping </a:t>
            </a:r>
          </a:p>
          <a:p>
            <a:pPr lvl="0"/>
            <a:r>
              <a:rPr lang="en-US" sz="1600" dirty="0"/>
              <a:t>Define done for each story, task, activity</a:t>
            </a:r>
          </a:p>
          <a:p>
            <a:pPr lvl="0"/>
            <a:r>
              <a:rPr lang="en-US" sz="1600" dirty="0"/>
              <a:t>Prioritise the epics / stories</a:t>
            </a:r>
          </a:p>
          <a:p>
            <a:pPr lvl="0"/>
            <a:r>
              <a:rPr lang="en-US" sz="1600" dirty="0"/>
              <a:t>Break the epics into stories (by user type), task (technical teams), activities (team deliverables)</a:t>
            </a:r>
          </a:p>
          <a:p>
            <a:r>
              <a:rPr lang="en-US" sz="1600" dirty="0"/>
              <a:t>Perform RAIDS (</a:t>
            </a:r>
            <a:r>
              <a:rPr lang="en-US" sz="1600" dirty="0">
                <a:solidFill>
                  <a:srgbClr val="FF0000"/>
                </a:solidFill>
              </a:rPr>
              <a:t>include Risk Management pack</a:t>
            </a:r>
            <a:r>
              <a:rPr lang="en-US" sz="1600" dirty="0"/>
              <a:t>)</a:t>
            </a:r>
          </a:p>
          <a:p>
            <a:pPr lvl="0"/>
            <a:r>
              <a:rPr lang="en-US" sz="1600" dirty="0"/>
              <a:t>Agree delivery approach (including number of releases)</a:t>
            </a:r>
          </a:p>
          <a:p>
            <a:pPr lvl="0"/>
            <a:r>
              <a:rPr lang="en-US" sz="1600" dirty="0"/>
              <a:t>Size the work units (estimation)</a:t>
            </a:r>
          </a:p>
          <a:p>
            <a:pPr lvl="0"/>
            <a:r>
              <a:rPr lang="en-US" sz="1600" dirty="0"/>
              <a:t>Build Release Plan</a:t>
            </a:r>
            <a:endParaRPr lang="en-US" dirty="0"/>
          </a:p>
          <a:p>
            <a:pPr lvl="0"/>
            <a:endParaRPr lang="en-US" dirty="0"/>
          </a:p>
        </p:txBody>
      </p:sp>
      <p:sp>
        <p:nvSpPr>
          <p:cNvPr id="4" name="Thought Bubble: Cloud 3">
            <a:extLst>
              <a:ext uri="{FF2B5EF4-FFF2-40B4-BE49-F238E27FC236}">
                <a16:creationId xmlns:a16="http://schemas.microsoft.com/office/drawing/2014/main" id="{59F3C3F9-EF2A-4987-9EAE-C1E9766D9433}"/>
              </a:ext>
            </a:extLst>
          </p:cNvPr>
          <p:cNvSpPr/>
          <p:nvPr/>
        </p:nvSpPr>
        <p:spPr>
          <a:xfrm>
            <a:off x="8325391" y="4397831"/>
            <a:ext cx="3640183" cy="2292215"/>
          </a:xfrm>
          <a:prstGeom prst="cloudCallout">
            <a:avLst>
              <a:gd name="adj1" fmla="val -50385"/>
              <a:gd name="adj2" fmla="val -56282"/>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12CD4F86-CE81-4A0B-BF3A-AF338BF9810F}"/>
              </a:ext>
            </a:extLst>
          </p:cNvPr>
          <p:cNvSpPr txBox="1"/>
          <p:nvPr/>
        </p:nvSpPr>
        <p:spPr>
          <a:xfrm>
            <a:off x="8752112" y="4876803"/>
            <a:ext cx="2542903" cy="1384995"/>
          </a:xfrm>
          <a:prstGeom prst="rect">
            <a:avLst/>
          </a:prstGeom>
          <a:noFill/>
        </p:spPr>
        <p:txBody>
          <a:bodyPr wrap="square" rtlCol="0">
            <a:spAutoFit/>
          </a:bodyPr>
          <a:lstStyle/>
          <a:p>
            <a:pPr algn="ctr"/>
            <a:r>
              <a:rPr lang="en-AU" sz="1400" dirty="0"/>
              <a:t>Tip: You can continue to extend on the Concept Workshop Miro board to facilitate discussion in the Initiate workshop</a:t>
            </a:r>
            <a:br>
              <a:rPr lang="en-AU" sz="1400" dirty="0"/>
            </a:br>
            <a:r>
              <a:rPr lang="en-AU" sz="800" dirty="0">
                <a:hlinkClick r:id="rId2"/>
              </a:rPr>
              <a:t>https://miro.com/app/board/o9J_lghFnnY=/</a:t>
            </a:r>
            <a:r>
              <a:rPr lang="en-AU" sz="1400" dirty="0"/>
              <a:t> </a:t>
            </a:r>
          </a:p>
        </p:txBody>
      </p:sp>
      <p:pic>
        <p:nvPicPr>
          <p:cNvPr id="9" name="Picture 8">
            <a:extLst>
              <a:ext uri="{FF2B5EF4-FFF2-40B4-BE49-F238E27FC236}">
                <a16:creationId xmlns:a16="http://schemas.microsoft.com/office/drawing/2014/main" id="{7005903A-9557-4137-8685-14D3A7DD65F0}"/>
              </a:ext>
            </a:extLst>
          </p:cNvPr>
          <p:cNvPicPr>
            <a:picLocks noChangeAspect="1"/>
          </p:cNvPicPr>
          <p:nvPr/>
        </p:nvPicPr>
        <p:blipFill>
          <a:blip r:embed="rId3"/>
          <a:stretch>
            <a:fillRect/>
          </a:stretch>
        </p:blipFill>
        <p:spPr>
          <a:xfrm>
            <a:off x="879565" y="5657152"/>
            <a:ext cx="5442857" cy="934311"/>
          </a:xfrm>
          <a:prstGeom prst="rect">
            <a:avLst/>
          </a:prstGeom>
        </p:spPr>
      </p:pic>
      <p:sp>
        <p:nvSpPr>
          <p:cNvPr id="10" name="TextBox 9">
            <a:extLst>
              <a:ext uri="{FF2B5EF4-FFF2-40B4-BE49-F238E27FC236}">
                <a16:creationId xmlns:a16="http://schemas.microsoft.com/office/drawing/2014/main" id="{0107C627-AD36-42A2-A768-AED06BA0D6FE}"/>
              </a:ext>
            </a:extLst>
          </p:cNvPr>
          <p:cNvSpPr txBox="1"/>
          <p:nvPr/>
        </p:nvSpPr>
        <p:spPr>
          <a:xfrm>
            <a:off x="442912" y="5319041"/>
            <a:ext cx="6522382" cy="246221"/>
          </a:xfrm>
          <a:prstGeom prst="rect">
            <a:avLst/>
          </a:prstGeom>
          <a:noFill/>
        </p:spPr>
        <p:txBody>
          <a:bodyPr wrap="square" rtlCol="0">
            <a:spAutoFit/>
          </a:bodyPr>
          <a:lstStyle/>
          <a:p>
            <a:pPr algn="ctr"/>
            <a:r>
              <a:rPr lang="en-AU" sz="1000" dirty="0">
                <a:latin typeface="Montserrat" panose="00000500000000000000" pitchFamily="2" charset="0"/>
              </a:rPr>
              <a:t>See the </a:t>
            </a:r>
            <a:r>
              <a:rPr lang="en-AU" sz="1000" dirty="0">
                <a:latin typeface="Montserrat" panose="00000500000000000000" pitchFamily="2" charset="0"/>
                <a:hlinkClick r:id="rId4"/>
              </a:rPr>
              <a:t>FLOW 2.0 One Pager</a:t>
            </a:r>
            <a:r>
              <a:rPr lang="en-AU" sz="1000" dirty="0">
                <a:latin typeface="Montserrat" panose="00000500000000000000" pitchFamily="2" charset="0"/>
              </a:rPr>
              <a:t> for questions to ask during Initiate phase, and the Initiate Workshop.</a:t>
            </a:r>
          </a:p>
        </p:txBody>
      </p:sp>
    </p:spTree>
    <p:extLst>
      <p:ext uri="{BB962C8B-B14F-4D97-AF65-F5344CB8AC3E}">
        <p14:creationId xmlns:p14="http://schemas.microsoft.com/office/powerpoint/2010/main" val="18872449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1227-2294-4D0A-BB77-497DEB3D5037}"/>
              </a:ext>
            </a:extLst>
          </p:cNvPr>
          <p:cNvSpPr>
            <a:spLocks noGrp="1"/>
          </p:cNvSpPr>
          <p:nvPr>
            <p:ph type="title"/>
          </p:nvPr>
        </p:nvSpPr>
        <p:spPr/>
        <p:txBody>
          <a:bodyPr/>
          <a:lstStyle/>
          <a:p>
            <a:r>
              <a:rPr lang="en-AU" dirty="0"/>
              <a:t>Supporting Activities</a:t>
            </a:r>
          </a:p>
        </p:txBody>
      </p:sp>
      <p:sp>
        <p:nvSpPr>
          <p:cNvPr id="3" name="Content Placeholder 2">
            <a:extLst>
              <a:ext uri="{FF2B5EF4-FFF2-40B4-BE49-F238E27FC236}">
                <a16:creationId xmlns:a16="http://schemas.microsoft.com/office/drawing/2014/main" id="{20D86525-139C-41F0-A7E8-CD565ECF83DC}"/>
              </a:ext>
            </a:extLst>
          </p:cNvPr>
          <p:cNvSpPr>
            <a:spLocks noGrp="1"/>
          </p:cNvSpPr>
          <p:nvPr>
            <p:ph idx="11"/>
          </p:nvPr>
        </p:nvSpPr>
        <p:spPr>
          <a:xfrm>
            <a:off x="442913" y="1480457"/>
            <a:ext cx="11306175" cy="4383796"/>
          </a:xfrm>
        </p:spPr>
        <p:txBody>
          <a:bodyPr/>
          <a:lstStyle/>
          <a:p>
            <a:pPr marL="0" indent="0">
              <a:buNone/>
            </a:pPr>
            <a:r>
              <a:rPr lang="en-AU" dirty="0"/>
              <a:t>Following the Initiate Workshop, a number of other activities may need to be completed in readiness for moving to ‘Deliver’ (depending on the size and complexity of your initiative).  </a:t>
            </a:r>
          </a:p>
          <a:p>
            <a:pPr marL="0" indent="0">
              <a:buNone/>
            </a:pPr>
            <a:endParaRPr lang="en-AU" dirty="0"/>
          </a:p>
          <a:p>
            <a:pPr marL="0" indent="0">
              <a:buNone/>
            </a:pPr>
            <a:r>
              <a:rPr lang="en-AU" dirty="0"/>
              <a:t>These include:</a:t>
            </a:r>
          </a:p>
          <a:p>
            <a:r>
              <a:rPr lang="en-AU" dirty="0"/>
              <a:t>Success and Acceptance workshop</a:t>
            </a:r>
          </a:p>
          <a:p>
            <a:r>
              <a:rPr lang="en-AU" dirty="0"/>
              <a:t>Alignment and Dependency workshop</a:t>
            </a:r>
          </a:p>
          <a:p>
            <a:r>
              <a:rPr lang="en-AU" dirty="0"/>
              <a:t>Release planning workshop</a:t>
            </a:r>
          </a:p>
          <a:p>
            <a:r>
              <a:rPr lang="en-AU" dirty="0"/>
              <a:t>Delivery planning workshop</a:t>
            </a:r>
          </a:p>
          <a:p>
            <a:pPr marL="0" indent="0">
              <a:buNone/>
            </a:pPr>
            <a:endParaRPr lang="en-AU" dirty="0"/>
          </a:p>
        </p:txBody>
      </p:sp>
    </p:spTree>
    <p:extLst>
      <p:ext uri="{BB962C8B-B14F-4D97-AF65-F5344CB8AC3E}">
        <p14:creationId xmlns:p14="http://schemas.microsoft.com/office/powerpoint/2010/main" val="18120631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9EBB-7CA7-46AA-801E-5BB4C6F244FA}"/>
              </a:ext>
            </a:extLst>
          </p:cNvPr>
          <p:cNvSpPr>
            <a:spLocks noGrp="1"/>
          </p:cNvSpPr>
          <p:nvPr>
            <p:ph type="title"/>
          </p:nvPr>
        </p:nvSpPr>
        <p:spPr/>
        <p:txBody>
          <a:bodyPr/>
          <a:lstStyle/>
          <a:p>
            <a:r>
              <a:rPr lang="en-AU" dirty="0"/>
              <a:t>Approval To Proceed</a:t>
            </a:r>
          </a:p>
        </p:txBody>
      </p:sp>
      <p:sp>
        <p:nvSpPr>
          <p:cNvPr id="3" name="Content Placeholder 2">
            <a:extLst>
              <a:ext uri="{FF2B5EF4-FFF2-40B4-BE49-F238E27FC236}">
                <a16:creationId xmlns:a16="http://schemas.microsoft.com/office/drawing/2014/main" id="{7274AB1D-3EA7-40DA-8BA1-F606F724968E}"/>
              </a:ext>
            </a:extLst>
          </p:cNvPr>
          <p:cNvSpPr>
            <a:spLocks noGrp="1"/>
          </p:cNvSpPr>
          <p:nvPr>
            <p:ph idx="11"/>
          </p:nvPr>
        </p:nvSpPr>
        <p:spPr/>
        <p:txBody>
          <a:bodyPr/>
          <a:lstStyle/>
          <a:p>
            <a:pPr marL="0" indent="0">
              <a:buNone/>
            </a:pPr>
            <a:r>
              <a:rPr lang="en-AU" dirty="0"/>
              <a:t>It is important to go back to the owner of the initiative, to ensure that the size of the work, and the planned approach, are acceptable.</a:t>
            </a:r>
          </a:p>
          <a:p>
            <a:pPr marL="0" indent="0">
              <a:buNone/>
            </a:pPr>
            <a:endParaRPr lang="en-AU" dirty="0"/>
          </a:p>
          <a:p>
            <a:pPr marL="0" indent="0">
              <a:buNone/>
            </a:pPr>
            <a:r>
              <a:rPr lang="en-AU" dirty="0"/>
              <a:t>The sponsor will agree that the team should move into Deliver phase and invest time in building this solution, or may park or cancel the initiative. </a:t>
            </a:r>
          </a:p>
        </p:txBody>
      </p:sp>
    </p:spTree>
    <p:extLst>
      <p:ext uri="{BB962C8B-B14F-4D97-AF65-F5344CB8AC3E}">
        <p14:creationId xmlns:p14="http://schemas.microsoft.com/office/powerpoint/2010/main" val="22967751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34C605-547C-4BF3-A5ED-8F600DE48C95}"/>
              </a:ext>
            </a:extLst>
          </p:cNvPr>
          <p:cNvSpPr>
            <a:spLocks noGrp="1"/>
          </p:cNvSpPr>
          <p:nvPr>
            <p:ph type="title"/>
          </p:nvPr>
        </p:nvSpPr>
        <p:spPr>
          <a:xfrm>
            <a:off x="301511" y="3240464"/>
            <a:ext cx="2837615" cy="2400300"/>
          </a:xfrm>
        </p:spPr>
        <p:txBody>
          <a:bodyPr/>
          <a:lstStyle/>
          <a:p>
            <a:r>
              <a:rPr lang="en-AU" dirty="0"/>
              <a:t>Reminder</a:t>
            </a:r>
          </a:p>
        </p:txBody>
      </p:sp>
      <p:sp>
        <p:nvSpPr>
          <p:cNvPr id="10" name="Text Placeholder 9">
            <a:extLst>
              <a:ext uri="{FF2B5EF4-FFF2-40B4-BE49-F238E27FC236}">
                <a16:creationId xmlns:a16="http://schemas.microsoft.com/office/drawing/2014/main" id="{EF4B6574-2364-4384-8D27-76A102B19B73}"/>
              </a:ext>
            </a:extLst>
          </p:cNvPr>
          <p:cNvSpPr>
            <a:spLocks noGrp="1"/>
          </p:cNvSpPr>
          <p:nvPr>
            <p:ph type="body" sz="quarter" idx="10"/>
          </p:nvPr>
        </p:nvSpPr>
        <p:spPr/>
        <p:txBody>
          <a:bodyPr>
            <a:normAutofit/>
          </a:bodyPr>
          <a:lstStyle/>
          <a:p>
            <a:r>
              <a:rPr lang="en-AU" sz="3600" dirty="0"/>
              <a:t>All Concept activities and tools should be considered again for Initiate. </a:t>
            </a:r>
          </a:p>
        </p:txBody>
      </p:sp>
    </p:spTree>
    <p:extLst>
      <p:ext uri="{BB962C8B-B14F-4D97-AF65-F5344CB8AC3E}">
        <p14:creationId xmlns:p14="http://schemas.microsoft.com/office/powerpoint/2010/main" val="30508028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Outputs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28075875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4" y="408463"/>
            <a:ext cx="9415461" cy="556738"/>
          </a:xfrm>
        </p:spPr>
        <p:txBody>
          <a:bodyPr/>
          <a:lstStyle/>
          <a:p>
            <a:r>
              <a:rPr lang="en-US" dirty="0"/>
              <a:t>Deliverables</a:t>
            </a:r>
          </a:p>
        </p:txBody>
      </p:sp>
      <p:sp>
        <p:nvSpPr>
          <p:cNvPr id="7" name="Content Placeholder 6"/>
          <p:cNvSpPr>
            <a:spLocks noGrp="1"/>
          </p:cNvSpPr>
          <p:nvPr>
            <p:ph idx="11"/>
          </p:nvPr>
        </p:nvSpPr>
        <p:spPr>
          <a:xfrm>
            <a:off x="442913" y="1303312"/>
            <a:ext cx="5564187" cy="4560941"/>
          </a:xfrm>
        </p:spPr>
        <p:txBody>
          <a:bodyPr>
            <a:normAutofit/>
          </a:bodyPr>
          <a:lstStyle/>
          <a:p>
            <a:pPr marL="0" indent="0" algn="ctr">
              <a:buNone/>
            </a:pPr>
            <a:r>
              <a:rPr lang="en-AU" b="1" dirty="0"/>
              <a:t>Simple Change (Must)</a:t>
            </a:r>
          </a:p>
          <a:p>
            <a:r>
              <a:rPr lang="en-AU" dirty="0">
                <a:hlinkClick r:id="rId2"/>
              </a:rPr>
              <a:t>Definition of Done (Release / Iteration)</a:t>
            </a:r>
            <a:endParaRPr lang="en-AU" dirty="0"/>
          </a:p>
          <a:p>
            <a:r>
              <a:rPr lang="en-AU" dirty="0">
                <a:hlinkClick r:id="rId3"/>
              </a:rPr>
              <a:t>Test Plan</a:t>
            </a:r>
            <a:endParaRPr lang="en-AU" dirty="0"/>
          </a:p>
          <a:p>
            <a:r>
              <a:rPr lang="en-AU" dirty="0">
                <a:hlinkClick r:id="rId4"/>
              </a:rPr>
              <a:t>Release Plan (High level delivery plan)</a:t>
            </a:r>
            <a:endParaRPr lang="en-AU" dirty="0"/>
          </a:p>
          <a:p>
            <a:r>
              <a:rPr lang="en-AU" dirty="0">
                <a:hlinkClick r:id="rId5"/>
              </a:rPr>
              <a:t>Communication Plan</a:t>
            </a:r>
            <a:r>
              <a:rPr lang="en-AU" dirty="0"/>
              <a:t> (Simple)</a:t>
            </a:r>
          </a:p>
          <a:p>
            <a:r>
              <a:rPr lang="en-AU" dirty="0">
                <a:hlinkClick r:id="rId6"/>
              </a:rPr>
              <a:t>Showcase</a:t>
            </a:r>
            <a:endParaRPr lang="en-AU" dirty="0"/>
          </a:p>
          <a:p>
            <a:r>
              <a:rPr lang="en-AU" dirty="0">
                <a:hlinkClick r:id="rId7"/>
              </a:rPr>
              <a:t>Jira Backlog (Epics)</a:t>
            </a:r>
            <a:endParaRPr lang="en-AU" dirty="0"/>
          </a:p>
          <a:p>
            <a:r>
              <a:rPr lang="en-AU" dirty="0">
                <a:hlinkClick r:id="rId8"/>
              </a:rPr>
              <a:t>Solution Design</a:t>
            </a:r>
            <a:endParaRPr lang="en-AU" dirty="0"/>
          </a:p>
          <a:p>
            <a:r>
              <a:rPr lang="en-AU" dirty="0"/>
              <a:t>Note: Items from 'Complex Change' can be performed if they will add value to the Initiative or help in managing or communicating the work.</a:t>
            </a:r>
          </a:p>
        </p:txBody>
      </p:sp>
      <p:sp>
        <p:nvSpPr>
          <p:cNvPr id="6" name="Content Placeholder 5">
            <a:extLst>
              <a:ext uri="{FF2B5EF4-FFF2-40B4-BE49-F238E27FC236}">
                <a16:creationId xmlns:a16="http://schemas.microsoft.com/office/drawing/2014/main" id="{A8485C57-1E70-4219-86E2-A537591BA4BD}"/>
              </a:ext>
            </a:extLst>
          </p:cNvPr>
          <p:cNvSpPr>
            <a:spLocks noGrp="1"/>
          </p:cNvSpPr>
          <p:nvPr>
            <p:ph idx="12"/>
          </p:nvPr>
        </p:nvSpPr>
        <p:spPr>
          <a:xfrm>
            <a:off x="6435634" y="1303312"/>
            <a:ext cx="5313453" cy="4560941"/>
          </a:xfrm>
        </p:spPr>
        <p:txBody>
          <a:bodyPr/>
          <a:lstStyle/>
          <a:p>
            <a:pPr marL="0" indent="0" algn="ctr">
              <a:buNone/>
            </a:pPr>
            <a:r>
              <a:rPr lang="en-AU" b="1" dirty="0"/>
              <a:t>Complex Change (Should/Could)</a:t>
            </a:r>
          </a:p>
          <a:p>
            <a:pPr marL="0" indent="0">
              <a:buNone/>
            </a:pPr>
            <a:r>
              <a:rPr lang="en-AU" dirty="0"/>
              <a:t>Note: All 'Simple Change' outputs </a:t>
            </a:r>
            <a:br>
              <a:rPr lang="en-AU" dirty="0"/>
            </a:br>
            <a:r>
              <a:rPr lang="en-AU" dirty="0"/>
              <a:t>plus a selection of:</a:t>
            </a:r>
          </a:p>
          <a:p>
            <a:r>
              <a:rPr lang="en-AU" dirty="0">
                <a:hlinkClick r:id="rId9"/>
              </a:rPr>
              <a:t>Project Reporting (Confluence Template)</a:t>
            </a:r>
            <a:endParaRPr lang="en-AU" dirty="0"/>
          </a:p>
          <a:p>
            <a:r>
              <a:rPr lang="en-AU" dirty="0">
                <a:hlinkClick r:id="rId10"/>
              </a:rPr>
              <a:t>Action / Decision Register</a:t>
            </a:r>
            <a:endParaRPr lang="en-AU" dirty="0"/>
          </a:p>
          <a:p>
            <a:r>
              <a:rPr lang="en-AU" dirty="0">
                <a:hlinkClick r:id="rId11"/>
              </a:rPr>
              <a:t>Risks and Issues</a:t>
            </a:r>
            <a:endParaRPr lang="en-AU" dirty="0"/>
          </a:p>
          <a:p>
            <a:r>
              <a:rPr lang="en-AU" dirty="0">
                <a:hlinkClick r:id="rId12"/>
              </a:rPr>
              <a:t>Steer Co Pack</a:t>
            </a:r>
            <a:endParaRPr lang="en-AU" dirty="0"/>
          </a:p>
          <a:p>
            <a:r>
              <a:rPr lang="en-AU" dirty="0">
                <a:hlinkClick r:id="rId13"/>
              </a:rPr>
              <a:t>Stakeholder Matrix</a:t>
            </a:r>
            <a:endParaRPr lang="en-AU" dirty="0"/>
          </a:p>
          <a:p>
            <a:r>
              <a:rPr lang="en-AU" dirty="0">
                <a:hlinkClick r:id="rId14"/>
              </a:rPr>
              <a:t>Test Strategy</a:t>
            </a:r>
            <a:endParaRPr lang="en-AU" dirty="0"/>
          </a:p>
          <a:p>
            <a:r>
              <a:rPr lang="en-AU" dirty="0">
                <a:hlinkClick r:id="rId15"/>
              </a:rPr>
              <a:t>Security Review</a:t>
            </a:r>
            <a:endParaRPr lang="en-AU" dirty="0"/>
          </a:p>
          <a:p>
            <a:r>
              <a:rPr lang="en-AU" dirty="0">
                <a:hlinkClick r:id="rId5"/>
              </a:rPr>
              <a:t>Communication Plan</a:t>
            </a:r>
            <a:r>
              <a:rPr lang="en-AU" dirty="0"/>
              <a:t> (Complex)</a:t>
            </a:r>
          </a:p>
          <a:p>
            <a:endParaRPr lang="en-AU" dirty="0"/>
          </a:p>
        </p:txBody>
      </p:sp>
      <p:sp>
        <p:nvSpPr>
          <p:cNvPr id="9" name="TextBox 8">
            <a:extLst>
              <a:ext uri="{FF2B5EF4-FFF2-40B4-BE49-F238E27FC236}">
                <a16:creationId xmlns:a16="http://schemas.microsoft.com/office/drawing/2014/main" id="{C20583B2-3902-4F8E-B030-2C647B1DCFAC}"/>
              </a:ext>
            </a:extLst>
          </p:cNvPr>
          <p:cNvSpPr txBox="1"/>
          <p:nvPr/>
        </p:nvSpPr>
        <p:spPr>
          <a:xfrm>
            <a:off x="3047246" y="5740698"/>
            <a:ext cx="6097508" cy="923330"/>
          </a:xfrm>
          <a:prstGeom prst="rect">
            <a:avLst/>
          </a:prstGeom>
          <a:noFill/>
        </p:spPr>
        <p:txBody>
          <a:bodyPr wrap="square">
            <a:spAutoFit/>
          </a:bodyPr>
          <a:lstStyle/>
          <a:p>
            <a:pPr algn="ctr" rtl="0" fontAlgn="ctr"/>
            <a:r>
              <a:rPr lang="en-AU" sz="1800" b="1" i="0" dirty="0">
                <a:effectLst/>
                <a:latin typeface="Montserrat" panose="00000500000000000000" pitchFamily="2" charset="0"/>
              </a:rPr>
              <a:t>Note: ALL ITEMS FROM CONCEPT SHOULD </a:t>
            </a:r>
            <a:br>
              <a:rPr lang="en-AU" sz="1800" b="1" i="0" dirty="0">
                <a:effectLst/>
                <a:latin typeface="Montserrat" panose="00000500000000000000" pitchFamily="2" charset="0"/>
              </a:rPr>
            </a:br>
            <a:r>
              <a:rPr lang="en-AU" sz="1800" b="1" i="0" dirty="0">
                <a:effectLst/>
                <a:latin typeface="Montserrat" panose="00000500000000000000" pitchFamily="2" charset="0"/>
              </a:rPr>
              <a:t>BE CONTINUED TO BE REFINED. </a:t>
            </a:r>
            <a:br>
              <a:rPr lang="en-AU" sz="1800" b="1" i="0" dirty="0">
                <a:effectLst/>
                <a:latin typeface="Montserrat" panose="00000500000000000000" pitchFamily="2" charset="0"/>
              </a:rPr>
            </a:br>
            <a:r>
              <a:rPr lang="en-AU" sz="1800" b="1" i="0" dirty="0">
                <a:solidFill>
                  <a:srgbClr val="4285F4"/>
                </a:solidFill>
                <a:effectLst/>
                <a:latin typeface="Montserrat" panose="00000500000000000000" pitchFamily="2" charset="0"/>
              </a:rPr>
              <a:t>ALL DOCUMENTATION IS 'LIVING'. </a:t>
            </a:r>
            <a:endParaRPr lang="en-AU" sz="4000" b="1" dirty="0">
              <a:effectLst/>
              <a:latin typeface="Montserrat" panose="00000500000000000000" pitchFamily="2" charset="0"/>
            </a:endParaRPr>
          </a:p>
        </p:txBody>
      </p:sp>
    </p:spTree>
    <p:extLst>
      <p:ext uri="{BB962C8B-B14F-4D97-AF65-F5344CB8AC3E}">
        <p14:creationId xmlns:p14="http://schemas.microsoft.com/office/powerpoint/2010/main" val="3450151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13B22-099A-4C4D-9975-026B92FDAE6F}"/>
              </a:ext>
            </a:extLst>
          </p:cNvPr>
          <p:cNvSpPr>
            <a:spLocks noGrp="1"/>
          </p:cNvSpPr>
          <p:nvPr>
            <p:ph type="ctrTitle"/>
          </p:nvPr>
        </p:nvSpPr>
        <p:spPr>
          <a:xfrm>
            <a:off x="442913" y="1248225"/>
            <a:ext cx="5741987" cy="1218795"/>
          </a:xfrm>
        </p:spPr>
        <p:txBody>
          <a:bodyPr/>
          <a:lstStyle/>
          <a:p>
            <a:r>
              <a:rPr lang="en-AU" dirty="0"/>
              <a:t>Supporting Tools and Techniques</a:t>
            </a:r>
          </a:p>
        </p:txBody>
      </p:sp>
      <p:sp>
        <p:nvSpPr>
          <p:cNvPr id="5" name="Subtitle 4">
            <a:extLst>
              <a:ext uri="{FF2B5EF4-FFF2-40B4-BE49-F238E27FC236}">
                <a16:creationId xmlns:a16="http://schemas.microsoft.com/office/drawing/2014/main" id="{9774524A-5917-45AB-B34A-984C8AE121AD}"/>
              </a:ext>
            </a:extLst>
          </p:cNvPr>
          <p:cNvSpPr>
            <a:spLocks noGrp="1"/>
          </p:cNvSpPr>
          <p:nvPr>
            <p:ph type="subTitle" idx="1"/>
          </p:nvPr>
        </p:nvSpPr>
        <p:spPr/>
        <p:txBody>
          <a:bodyPr>
            <a:normAutofit fontScale="92500"/>
          </a:bodyPr>
          <a:lstStyle/>
          <a:p>
            <a:r>
              <a:rPr lang="en-AU" dirty="0"/>
              <a:t>Examples of tools and techniques to support you during the Initiate workshop, and throughout Initiate phase.</a:t>
            </a:r>
          </a:p>
        </p:txBody>
      </p:sp>
    </p:spTree>
    <p:extLst>
      <p:ext uri="{BB962C8B-B14F-4D97-AF65-F5344CB8AC3E}">
        <p14:creationId xmlns:p14="http://schemas.microsoft.com/office/powerpoint/2010/main" val="40527504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9F6631A-4911-4C10-8057-E6A4ACCCC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2" y="2212496"/>
            <a:ext cx="10515600" cy="4276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a:t>
            </a:r>
            <a:r>
              <a:rPr lang="en-AU" sz="3600" dirty="0"/>
              <a:t>Personas</a:t>
            </a:r>
            <a:endParaRPr lang="en-AU" dirty="0"/>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11252698" cy="4560941"/>
          </a:xfrm>
        </p:spPr>
        <p:txBody>
          <a:bodyPr>
            <a:normAutofit/>
          </a:bodyPr>
          <a:lstStyle/>
          <a:p>
            <a:pPr marL="0" indent="0">
              <a:buNone/>
            </a:pPr>
            <a:r>
              <a:rPr lang="en-AU" sz="1800" dirty="0"/>
              <a:t>Creating fictional users to better understand their goals, desires and limitations in the context of using the solution. This is often used in conjunction with story mapping.   </a:t>
            </a:r>
          </a:p>
        </p:txBody>
      </p:sp>
      <p:sp>
        <p:nvSpPr>
          <p:cNvPr id="5" name="TextBox 4">
            <a:extLst>
              <a:ext uri="{FF2B5EF4-FFF2-40B4-BE49-F238E27FC236}">
                <a16:creationId xmlns:a16="http://schemas.microsoft.com/office/drawing/2014/main" id="{E8AB1632-D70B-49D4-AA5A-2DAE182FE08B}"/>
              </a:ext>
            </a:extLst>
          </p:cNvPr>
          <p:cNvSpPr txBox="1"/>
          <p:nvPr/>
        </p:nvSpPr>
        <p:spPr>
          <a:xfrm>
            <a:off x="5936811" y="6187927"/>
            <a:ext cx="6097508" cy="261610"/>
          </a:xfrm>
          <a:prstGeom prst="rect">
            <a:avLst/>
          </a:prstGeom>
          <a:noFill/>
        </p:spPr>
        <p:txBody>
          <a:bodyPr wrap="square">
            <a:spAutoFit/>
          </a:bodyPr>
          <a:lstStyle/>
          <a:p>
            <a:r>
              <a:rPr lang="en-AU" sz="1100" dirty="0">
                <a:hlinkClick r:id="rId3"/>
              </a:rPr>
              <a:t>https://www.youtube.com/watch?v=lWjBYChP7JA</a:t>
            </a:r>
            <a:r>
              <a:rPr lang="en-AU" sz="1100" dirty="0"/>
              <a:t> </a:t>
            </a:r>
          </a:p>
        </p:txBody>
      </p:sp>
    </p:spTree>
    <p:extLst>
      <p:ext uri="{BB962C8B-B14F-4D97-AF65-F5344CB8AC3E}">
        <p14:creationId xmlns:p14="http://schemas.microsoft.com/office/powerpoint/2010/main" val="17664777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D05131-C48D-4067-9C8A-7CB915DAB109}"/>
              </a:ext>
            </a:extLst>
          </p:cNvPr>
          <p:cNvSpPr>
            <a:spLocks noGrp="1"/>
          </p:cNvSpPr>
          <p:nvPr>
            <p:ph type="title"/>
          </p:nvPr>
        </p:nvSpPr>
        <p:spPr/>
        <p:txBody>
          <a:bodyPr/>
          <a:lstStyle/>
          <a:p>
            <a:r>
              <a:rPr lang="en-AU" dirty="0"/>
              <a:t>Tools - Design Sketching</a:t>
            </a:r>
          </a:p>
        </p:txBody>
      </p:sp>
      <p:sp>
        <p:nvSpPr>
          <p:cNvPr id="2" name="Content Placeholder 1">
            <a:extLst>
              <a:ext uri="{FF2B5EF4-FFF2-40B4-BE49-F238E27FC236}">
                <a16:creationId xmlns:a16="http://schemas.microsoft.com/office/drawing/2014/main" id="{8D795EEB-E659-42FD-990F-2DD1DCC09432}"/>
              </a:ext>
            </a:extLst>
          </p:cNvPr>
          <p:cNvSpPr>
            <a:spLocks noGrp="1"/>
          </p:cNvSpPr>
          <p:nvPr>
            <p:ph idx="11"/>
          </p:nvPr>
        </p:nvSpPr>
        <p:spPr/>
        <p:txBody>
          <a:bodyPr/>
          <a:lstStyle/>
          <a:p>
            <a:r>
              <a:rPr lang="en-AU" dirty="0"/>
              <a:t>Not everyone understands problems the same way – some like a document, some like it to be spoken and some like diagrams. </a:t>
            </a:r>
          </a:p>
          <a:p>
            <a:r>
              <a:rPr lang="en-AU" dirty="0"/>
              <a:t>Collaborating on diagrams allows for all these learning styles to be incorporated so use the whiteboard (or virtual tools) wherever possible.</a:t>
            </a:r>
          </a:p>
        </p:txBody>
      </p:sp>
      <p:pic>
        <p:nvPicPr>
          <p:cNvPr id="5" name="Picture 4">
            <a:extLst>
              <a:ext uri="{FF2B5EF4-FFF2-40B4-BE49-F238E27FC236}">
                <a16:creationId xmlns:a16="http://schemas.microsoft.com/office/drawing/2014/main" id="{DBE66139-10A3-4CDB-B98A-4C1F8446FE9C}"/>
              </a:ext>
            </a:extLst>
          </p:cNvPr>
          <p:cNvPicPr>
            <a:picLocks noChangeAspect="1"/>
          </p:cNvPicPr>
          <p:nvPr/>
        </p:nvPicPr>
        <p:blipFill>
          <a:blip r:embed="rId2"/>
          <a:stretch>
            <a:fillRect/>
          </a:stretch>
        </p:blipFill>
        <p:spPr>
          <a:xfrm>
            <a:off x="7049412" y="1445121"/>
            <a:ext cx="4467849" cy="4277322"/>
          </a:xfrm>
          <a:prstGeom prst="rect">
            <a:avLst/>
          </a:prstGeom>
        </p:spPr>
      </p:pic>
    </p:spTree>
    <p:extLst>
      <p:ext uri="{BB962C8B-B14F-4D97-AF65-F5344CB8AC3E}">
        <p14:creationId xmlns:p14="http://schemas.microsoft.com/office/powerpoint/2010/main" val="42756061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A173C-A5CA-4417-AAF7-F6818545FC97}"/>
              </a:ext>
            </a:extLst>
          </p:cNvPr>
          <p:cNvSpPr>
            <a:spLocks noGrp="1"/>
          </p:cNvSpPr>
          <p:nvPr>
            <p:ph type="title"/>
          </p:nvPr>
        </p:nvSpPr>
        <p:spPr/>
        <p:txBody>
          <a:bodyPr/>
          <a:lstStyle/>
          <a:p>
            <a:r>
              <a:rPr lang="en-AU" dirty="0"/>
              <a:t>Contents</a:t>
            </a:r>
            <a:endParaRPr lang="en-AU" sz="2800" dirty="0"/>
          </a:p>
        </p:txBody>
      </p:sp>
      <p:sp>
        <p:nvSpPr>
          <p:cNvPr id="2" name="Content Placeholder 1">
            <a:extLst>
              <a:ext uri="{FF2B5EF4-FFF2-40B4-BE49-F238E27FC236}">
                <a16:creationId xmlns:a16="http://schemas.microsoft.com/office/drawing/2014/main" id="{43B284BD-397E-4707-9F96-E2FF9029CA9F}"/>
              </a:ext>
            </a:extLst>
          </p:cNvPr>
          <p:cNvSpPr>
            <a:spLocks noGrp="1"/>
          </p:cNvSpPr>
          <p:nvPr>
            <p:ph idx="11"/>
          </p:nvPr>
        </p:nvSpPr>
        <p:spPr/>
        <p:txBody>
          <a:bodyPr/>
          <a:lstStyle/>
          <a:p>
            <a:r>
              <a:rPr lang="en-AU" sz="2400" dirty="0"/>
              <a:t>Overview</a:t>
            </a:r>
          </a:p>
          <a:p>
            <a:r>
              <a:rPr lang="en-AU" sz="2400" dirty="0"/>
              <a:t>Process</a:t>
            </a:r>
          </a:p>
          <a:p>
            <a:r>
              <a:rPr lang="en-AU" sz="2400" dirty="0"/>
              <a:t>Outputs</a:t>
            </a:r>
          </a:p>
          <a:p>
            <a:r>
              <a:rPr lang="en-AU" sz="2400" dirty="0"/>
              <a:t>Supporting Tools &amp; Techniques</a:t>
            </a:r>
          </a:p>
          <a:p>
            <a:endParaRPr lang="en-AU" dirty="0"/>
          </a:p>
        </p:txBody>
      </p:sp>
      <p:sp>
        <p:nvSpPr>
          <p:cNvPr id="6" name="Content Placeholder 5">
            <a:extLst>
              <a:ext uri="{FF2B5EF4-FFF2-40B4-BE49-F238E27FC236}">
                <a16:creationId xmlns:a16="http://schemas.microsoft.com/office/drawing/2014/main" id="{90D447FD-7F40-400F-BB44-E4EB51874379}"/>
              </a:ext>
            </a:extLst>
          </p:cNvPr>
          <p:cNvSpPr>
            <a:spLocks noGrp="1"/>
          </p:cNvSpPr>
          <p:nvPr>
            <p:ph type="body" sz="quarter" idx="12"/>
          </p:nvPr>
        </p:nvSpPr>
        <p:spPr/>
        <p:txBody>
          <a:bodyPr numCol="1">
            <a:normAutofit/>
          </a:bodyPr>
          <a:lstStyle/>
          <a:p>
            <a:pPr>
              <a:lnSpc>
                <a:spcPct val="150000"/>
              </a:lnSpc>
            </a:pPr>
            <a:r>
              <a:rPr lang="en-AU" sz="2400" dirty="0"/>
              <a:t>Facilitators Guide to Running an Initiate Mode</a:t>
            </a:r>
          </a:p>
        </p:txBody>
      </p:sp>
    </p:spTree>
    <p:extLst>
      <p:ext uri="{BB962C8B-B14F-4D97-AF65-F5344CB8AC3E}">
        <p14:creationId xmlns:p14="http://schemas.microsoft.com/office/powerpoint/2010/main" val="14743559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Backlog Definition</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Placing all sequenced stories with estimates into the work management system (Jira) according to the WBS. </a:t>
            </a:r>
          </a:p>
          <a:p>
            <a:r>
              <a:rPr lang="en-AU" sz="1800" dirty="0"/>
              <a:t>Enables ongoing prioritisation and planning.</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8194" name="Picture 2">
            <a:extLst>
              <a:ext uri="{FF2B5EF4-FFF2-40B4-BE49-F238E27FC236}">
                <a16:creationId xmlns:a16="http://schemas.microsoft.com/office/drawing/2014/main" id="{A721F4C9-CDD2-460A-B112-9511410F6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354" y="841512"/>
            <a:ext cx="6520646" cy="60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7200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138B-BA55-46E0-AFB3-7B4A9D52855B}"/>
              </a:ext>
            </a:extLst>
          </p:cNvPr>
          <p:cNvSpPr>
            <a:spLocks noGrp="1"/>
          </p:cNvSpPr>
          <p:nvPr>
            <p:ph type="title"/>
          </p:nvPr>
        </p:nvSpPr>
        <p:spPr/>
        <p:txBody>
          <a:bodyPr/>
          <a:lstStyle/>
          <a:p>
            <a:r>
              <a:rPr lang="en-AU" dirty="0"/>
              <a:t>Story Mapping</a:t>
            </a:r>
          </a:p>
        </p:txBody>
      </p:sp>
      <p:pic>
        <p:nvPicPr>
          <p:cNvPr id="6" name="Content Placeholder 5">
            <a:extLst>
              <a:ext uri="{FF2B5EF4-FFF2-40B4-BE49-F238E27FC236}">
                <a16:creationId xmlns:a16="http://schemas.microsoft.com/office/drawing/2014/main" id="{7B1C0D00-59C2-46B4-AE07-E9AA1D2FB54E}"/>
              </a:ext>
            </a:extLst>
          </p:cNvPr>
          <p:cNvPicPr>
            <a:picLocks noGrp="1" noChangeAspect="1"/>
          </p:cNvPicPr>
          <p:nvPr>
            <p:ph idx="12"/>
          </p:nvPr>
        </p:nvPicPr>
        <p:blipFill>
          <a:blip r:embed="rId2"/>
          <a:stretch>
            <a:fillRect/>
          </a:stretch>
        </p:blipFill>
        <p:spPr>
          <a:xfrm>
            <a:off x="430452" y="2241701"/>
            <a:ext cx="3767080" cy="3639941"/>
          </a:xfrm>
        </p:spPr>
      </p:pic>
      <p:pic>
        <p:nvPicPr>
          <p:cNvPr id="2050" name="Picture 2" descr="Image result for user story map">
            <a:extLst>
              <a:ext uri="{FF2B5EF4-FFF2-40B4-BE49-F238E27FC236}">
                <a16:creationId xmlns:a16="http://schemas.microsoft.com/office/drawing/2014/main" id="{EECE3E7C-16EF-4511-B720-2D20F2F84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846" y="2109102"/>
            <a:ext cx="6652804" cy="40870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D4B7AC-1DBB-47AC-851D-612ED6307842}"/>
              </a:ext>
            </a:extLst>
          </p:cNvPr>
          <p:cNvSpPr txBox="1"/>
          <p:nvPr/>
        </p:nvSpPr>
        <p:spPr>
          <a:xfrm>
            <a:off x="442914" y="1318371"/>
            <a:ext cx="10751354" cy="861774"/>
          </a:xfrm>
          <a:prstGeom prst="rect">
            <a:avLst/>
          </a:prstGeom>
          <a:noFill/>
        </p:spPr>
        <p:txBody>
          <a:bodyPr wrap="square" rtlCol="0">
            <a:spAutoFit/>
          </a:bodyPr>
          <a:lstStyle/>
          <a:p>
            <a:r>
              <a:rPr lang="en-AU" sz="1400" dirty="0">
                <a:hlinkClick r:id="rId4">
                  <a:extLst>
                    <a:ext uri="{A12FA001-AC4F-418D-AE19-62706E023703}">
                      <ahyp:hlinkClr xmlns:ahyp="http://schemas.microsoft.com/office/drawing/2018/hyperlinkcolor" val="tx"/>
                    </a:ext>
                  </a:extLst>
                </a:hlinkClick>
              </a:rPr>
              <a:t>http://www.jpattonassociates.com/wp-content/uploads/2015/03/story_mapping.pdf</a:t>
            </a:r>
            <a:endParaRPr lang="en-AU" sz="1400" dirty="0"/>
          </a:p>
          <a:p>
            <a:r>
              <a:rPr lang="en-AU" dirty="0"/>
              <a:t>								</a:t>
            </a:r>
          </a:p>
          <a:p>
            <a:r>
              <a:rPr lang="en-AU" dirty="0"/>
              <a:t>							Example: </a:t>
            </a:r>
          </a:p>
        </p:txBody>
      </p:sp>
    </p:spTree>
    <p:extLst>
      <p:ext uri="{BB962C8B-B14F-4D97-AF65-F5344CB8AC3E}">
        <p14:creationId xmlns:p14="http://schemas.microsoft.com/office/powerpoint/2010/main" val="39144885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a:t>
            </a:r>
            <a:r>
              <a:rPr lang="en-AU" sz="3600" dirty="0"/>
              <a:t>Epic Writing</a:t>
            </a:r>
            <a:endParaRPr lang="en-AU" dirty="0"/>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4" y="1303312"/>
            <a:ext cx="4817150" cy="4560941"/>
          </a:xfrm>
        </p:spPr>
        <p:txBody>
          <a:bodyPr>
            <a:normAutofit/>
          </a:bodyPr>
          <a:lstStyle/>
          <a:p>
            <a:r>
              <a:rPr lang="en-AU" sz="1800" dirty="0"/>
              <a:t>Identifying and writing the stories that make up each feature. This will enable sequencing, estimation and planning.</a:t>
            </a:r>
          </a:p>
          <a:p>
            <a:endParaRPr lang="en-AU" dirty="0"/>
          </a:p>
          <a:p>
            <a:r>
              <a:rPr lang="en-AU" sz="1800" dirty="0"/>
              <a:t>Writing epics is the process of breaking the problem down into smaller pieces of valuable work. </a:t>
            </a:r>
          </a:p>
          <a:p>
            <a:r>
              <a:rPr lang="en-AU" dirty="0"/>
              <a:t>By looking at the benefits, acceptance criteria, scope, personas, RAIDs, size we can start to validate </a:t>
            </a:r>
            <a:endParaRPr lang="en-AU" sz="1800" dirty="0"/>
          </a:p>
          <a:p>
            <a:pPr marL="0" indent="0">
              <a:buNone/>
            </a:pPr>
            <a:endParaRPr lang="en-AU" sz="800" dirty="0"/>
          </a:p>
          <a:p>
            <a:endParaRPr lang="en-AU" sz="1800" dirty="0"/>
          </a:p>
        </p:txBody>
      </p:sp>
      <p:pic>
        <p:nvPicPr>
          <p:cNvPr id="2050" name="Picture 2">
            <a:extLst>
              <a:ext uri="{FF2B5EF4-FFF2-40B4-BE49-F238E27FC236}">
                <a16:creationId xmlns:a16="http://schemas.microsoft.com/office/drawing/2014/main" id="{B144715C-5819-439E-9A95-48E53BAAE6C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2496" y="1693304"/>
            <a:ext cx="7109504" cy="34713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AFF305-E3A9-466F-8B83-8FC6669F8282}"/>
              </a:ext>
            </a:extLst>
          </p:cNvPr>
          <p:cNvSpPr txBox="1"/>
          <p:nvPr/>
        </p:nvSpPr>
        <p:spPr>
          <a:xfrm>
            <a:off x="6096000" y="6311037"/>
            <a:ext cx="6129196" cy="276999"/>
          </a:xfrm>
          <a:prstGeom prst="rect">
            <a:avLst/>
          </a:prstGeom>
          <a:noFill/>
        </p:spPr>
        <p:txBody>
          <a:bodyPr wrap="square">
            <a:spAutoFit/>
          </a:bodyPr>
          <a:lstStyle/>
          <a:p>
            <a:r>
              <a:rPr lang="en-AU" sz="1200" dirty="0">
                <a:hlinkClick r:id="rId3"/>
              </a:rPr>
              <a:t>https://www.linkedin.com/pulse/writing-feature-card-mike-burns/</a:t>
            </a:r>
            <a:r>
              <a:rPr lang="en-AU" sz="1200" dirty="0"/>
              <a:t> </a:t>
            </a:r>
          </a:p>
        </p:txBody>
      </p:sp>
    </p:spTree>
    <p:extLst>
      <p:ext uri="{BB962C8B-B14F-4D97-AF65-F5344CB8AC3E}">
        <p14:creationId xmlns:p14="http://schemas.microsoft.com/office/powerpoint/2010/main" val="24830717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Defining Done</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All the work required to deliver the solution. Release, Iteration and Story definitions of done should be considered. This helps to better forecast delivery of work.</a:t>
            </a:r>
          </a:p>
          <a:p>
            <a:r>
              <a:rPr lang="en-US" dirty="0"/>
              <a:t>By understanding the Definition of Done for the work, and the Acceptance Criteria you are able to create a work matrix – this can be your estimation reference point</a:t>
            </a:r>
          </a:p>
          <a:p>
            <a:r>
              <a:rPr lang="en-US" dirty="0"/>
              <a:t>Definition of Done is all the work required to deliver a piece of work – to “Acceptable” but not what makes it acceptable. </a:t>
            </a:r>
          </a:p>
          <a:p>
            <a:r>
              <a:rPr lang="en-US" dirty="0"/>
              <a:t>Definition of Done happens at many levels</a:t>
            </a:r>
          </a:p>
          <a:p>
            <a:r>
              <a:rPr lang="en-US" dirty="0"/>
              <a:t>Definition of Done is the basis for estimation</a:t>
            </a:r>
          </a:p>
          <a:p>
            <a:r>
              <a:rPr lang="en-US" dirty="0"/>
              <a:t>Definition of Done needs to be EXPLICIT</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3074" name="Picture 2">
            <a:extLst>
              <a:ext uri="{FF2B5EF4-FFF2-40B4-BE49-F238E27FC236}">
                <a16:creationId xmlns:a16="http://schemas.microsoft.com/office/drawing/2014/main" id="{9D85BEBD-D043-4559-AD17-925CB106F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440" y="1071355"/>
            <a:ext cx="5589647" cy="471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920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Work Estimation</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4500148" cy="4560941"/>
          </a:xfrm>
        </p:spPr>
        <p:txBody>
          <a:bodyPr>
            <a:normAutofit/>
          </a:bodyPr>
          <a:lstStyle/>
          <a:p>
            <a:r>
              <a:rPr lang="en-AU" sz="1800" dirty="0"/>
              <a:t>Estimating the stories identified from Feature Breakdown. </a:t>
            </a:r>
          </a:p>
          <a:p>
            <a:r>
              <a:rPr lang="en-AU" sz="1800" dirty="0"/>
              <a:t>Done using relative estimation to enable realistic forecasting. </a:t>
            </a:r>
          </a:p>
          <a:p>
            <a:r>
              <a:rPr lang="en-AU" sz="1800" dirty="0"/>
              <a:t>Enables release planning and subsequently forecasting</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9218" name="Picture 2" descr="Agile Story Point Estimation Techniques - T-Shirt Sizing">
            <a:extLst>
              <a:ext uri="{FF2B5EF4-FFF2-40B4-BE49-F238E27FC236}">
                <a16:creationId xmlns:a16="http://schemas.microsoft.com/office/drawing/2014/main" id="{69FD59AE-4B59-4739-BBF6-686686F3C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670" y="1104900"/>
            <a:ext cx="7439025"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241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Test Strategy</a:t>
            </a:r>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4" y="1303312"/>
            <a:ext cx="4506774" cy="4560941"/>
          </a:xfrm>
        </p:spPr>
        <p:txBody>
          <a:bodyPr>
            <a:normAutofit/>
          </a:bodyPr>
          <a:lstStyle/>
          <a:p>
            <a:r>
              <a:rPr lang="en-AU" sz="1800" dirty="0"/>
              <a:t>Describes the  testing approach for the delivery of the solution. </a:t>
            </a:r>
          </a:p>
          <a:p>
            <a:r>
              <a:rPr lang="en-AU" sz="1800" dirty="0"/>
              <a:t>Helps to inform  Definition of Done and Estimates.</a:t>
            </a:r>
          </a:p>
          <a:p>
            <a:r>
              <a:rPr lang="en-AU" dirty="0"/>
              <a:t>The simplest form is to use the agile testing quadrants and ask for each quadrant (starting at Q1)</a:t>
            </a:r>
          </a:p>
          <a:p>
            <a:pPr lvl="1"/>
            <a:r>
              <a:rPr lang="en-AU" dirty="0"/>
              <a:t>What are we testing?</a:t>
            </a:r>
          </a:p>
          <a:p>
            <a:pPr lvl="1"/>
            <a:r>
              <a:rPr lang="en-AU" dirty="0"/>
              <a:t>How will we test it?</a:t>
            </a:r>
          </a:p>
          <a:p>
            <a:pPr lvl="1"/>
            <a:r>
              <a:rPr lang="en-AU" dirty="0"/>
              <a:t>Do we have all the tools / people required to do the testing?</a:t>
            </a:r>
          </a:p>
          <a:p>
            <a:pPr lvl="1"/>
            <a:r>
              <a:rPr lang="en-AU" dirty="0"/>
              <a:t>How much do we need to test?</a:t>
            </a:r>
          </a:p>
          <a:p>
            <a:pPr lvl="1"/>
            <a:r>
              <a:rPr lang="en-AU" dirty="0"/>
              <a:t>Where will we test? </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7170" name="Picture 2">
            <a:extLst>
              <a:ext uri="{FF2B5EF4-FFF2-40B4-BE49-F238E27FC236}">
                <a16:creationId xmlns:a16="http://schemas.microsoft.com/office/drawing/2014/main" id="{DBA7468A-5C3E-4E78-AE5D-86B8FB3C6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644" y="1469335"/>
            <a:ext cx="63531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6870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Sequencing</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3543299" cy="4560941"/>
          </a:xfrm>
        </p:spPr>
        <p:txBody>
          <a:bodyPr>
            <a:normAutofit/>
          </a:bodyPr>
          <a:lstStyle/>
          <a:p>
            <a:r>
              <a:rPr lang="en-AU" sz="1800" dirty="0"/>
              <a:t>Placing stories in a sequence to be delivered. </a:t>
            </a:r>
          </a:p>
          <a:p>
            <a:r>
              <a:rPr lang="en-AU" sz="1800" dirty="0"/>
              <a:t>Taking into consideration of dependencies and risk. </a:t>
            </a:r>
          </a:p>
          <a:p>
            <a:r>
              <a:rPr lang="en-AU" sz="1800" dirty="0"/>
              <a:t>This is a form of prioritisation. </a:t>
            </a:r>
          </a:p>
          <a:p>
            <a:r>
              <a:rPr lang="en-AU" sz="1800" dirty="0"/>
              <a:t>This  enables  release planning.</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15362" name="Picture 2" descr="3. Figure - Story Map with Releases - MPUG">
            <a:extLst>
              <a:ext uri="{FF2B5EF4-FFF2-40B4-BE49-F238E27FC236}">
                <a16:creationId xmlns:a16="http://schemas.microsoft.com/office/drawing/2014/main" id="{EC6AD737-1724-4014-AEA4-20744871A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212" y="1076946"/>
            <a:ext cx="776287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90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Release Planning</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2883383" cy="4560941"/>
          </a:xfrm>
        </p:spPr>
        <p:txBody>
          <a:bodyPr>
            <a:normAutofit/>
          </a:bodyPr>
          <a:lstStyle/>
          <a:p>
            <a:r>
              <a:rPr lang="en-AU" sz="1800" dirty="0"/>
              <a:t>Define the time-box length in which stories will be delivered in a regular way. </a:t>
            </a:r>
          </a:p>
          <a:p>
            <a:r>
              <a:rPr lang="en-AU" sz="1800" dirty="0"/>
              <a:t>This enables release planning. </a:t>
            </a:r>
          </a:p>
          <a:p>
            <a:r>
              <a:rPr lang="en-AU" sz="1800" dirty="0"/>
              <a:t>Later this will be used to help plan team ceremonies.</a:t>
            </a:r>
          </a:p>
          <a:p>
            <a:endParaRPr lang="en-AU" dirty="0"/>
          </a:p>
        </p:txBody>
      </p:sp>
      <p:pic>
        <p:nvPicPr>
          <p:cNvPr id="10242" name="Picture 2" descr="When Should You Start a Sprint? When Should You Finish? - 3Back">
            <a:extLst>
              <a:ext uri="{FF2B5EF4-FFF2-40B4-BE49-F238E27FC236}">
                <a16:creationId xmlns:a16="http://schemas.microsoft.com/office/drawing/2014/main" id="{421EDAD9-0ACB-416B-BE7E-546F8147E1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97"/>
          <a:stretch/>
        </p:blipFill>
        <p:spPr bwMode="auto">
          <a:xfrm>
            <a:off x="3436730" y="1170790"/>
            <a:ext cx="8636000" cy="517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362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0DB0E1-C67F-4610-A63A-3FE3BCE2F3C2}"/>
              </a:ext>
            </a:extLst>
          </p:cNvPr>
          <p:cNvSpPr>
            <a:spLocks noGrp="1"/>
          </p:cNvSpPr>
          <p:nvPr>
            <p:ph type="title"/>
          </p:nvPr>
        </p:nvSpPr>
        <p:spPr/>
        <p:txBody>
          <a:bodyPr/>
          <a:lstStyle/>
          <a:p>
            <a:r>
              <a:rPr lang="en-AU" dirty="0"/>
              <a:t>Tools – Historical Data</a:t>
            </a:r>
          </a:p>
        </p:txBody>
      </p:sp>
      <p:sp>
        <p:nvSpPr>
          <p:cNvPr id="2" name="Content Placeholder 1">
            <a:extLst>
              <a:ext uri="{FF2B5EF4-FFF2-40B4-BE49-F238E27FC236}">
                <a16:creationId xmlns:a16="http://schemas.microsoft.com/office/drawing/2014/main" id="{1FED606F-7BBE-4F4B-844B-FC201B9E1ACE}"/>
              </a:ext>
            </a:extLst>
          </p:cNvPr>
          <p:cNvSpPr>
            <a:spLocks noGrp="1"/>
          </p:cNvSpPr>
          <p:nvPr>
            <p:ph idx="11"/>
          </p:nvPr>
        </p:nvSpPr>
        <p:spPr/>
        <p:txBody>
          <a:bodyPr/>
          <a:lstStyle/>
          <a:p>
            <a:r>
              <a:rPr lang="en-AU" dirty="0"/>
              <a:t>Data helps us to make the right decisions and can help predict our future actions. Burndown and burnup charts are great tools for this. Velocity is also a great indicator of future team performance. </a:t>
            </a:r>
          </a:p>
          <a:p>
            <a:r>
              <a:rPr lang="en-AU" dirty="0"/>
              <a:t>But remember that predictions are an estimate – as you learn more you’ll generate more data which will help create better estimates. </a:t>
            </a:r>
          </a:p>
        </p:txBody>
      </p:sp>
      <p:pic>
        <p:nvPicPr>
          <p:cNvPr id="5" name="Picture 4">
            <a:extLst>
              <a:ext uri="{FF2B5EF4-FFF2-40B4-BE49-F238E27FC236}">
                <a16:creationId xmlns:a16="http://schemas.microsoft.com/office/drawing/2014/main" id="{F97204B5-4122-4ABC-AF40-4E1539F58A1B}"/>
              </a:ext>
            </a:extLst>
          </p:cNvPr>
          <p:cNvPicPr>
            <a:picLocks noChangeAspect="1"/>
          </p:cNvPicPr>
          <p:nvPr/>
        </p:nvPicPr>
        <p:blipFill>
          <a:blip r:embed="rId2"/>
          <a:stretch>
            <a:fillRect/>
          </a:stretch>
        </p:blipFill>
        <p:spPr>
          <a:xfrm>
            <a:off x="6273917" y="1303312"/>
            <a:ext cx="4782217" cy="1905266"/>
          </a:xfrm>
          <a:prstGeom prst="rect">
            <a:avLst/>
          </a:prstGeom>
        </p:spPr>
      </p:pic>
      <p:pic>
        <p:nvPicPr>
          <p:cNvPr id="8" name="Picture 7">
            <a:extLst>
              <a:ext uri="{FF2B5EF4-FFF2-40B4-BE49-F238E27FC236}">
                <a16:creationId xmlns:a16="http://schemas.microsoft.com/office/drawing/2014/main" id="{4C6B604B-1A10-49B3-9FE7-5EF9967F6BF4}"/>
              </a:ext>
            </a:extLst>
          </p:cNvPr>
          <p:cNvPicPr>
            <a:picLocks noChangeAspect="1"/>
          </p:cNvPicPr>
          <p:nvPr/>
        </p:nvPicPr>
        <p:blipFill>
          <a:blip r:embed="rId3"/>
          <a:stretch>
            <a:fillRect/>
          </a:stretch>
        </p:blipFill>
        <p:spPr>
          <a:xfrm>
            <a:off x="931495" y="3912014"/>
            <a:ext cx="4382112" cy="2857899"/>
          </a:xfrm>
          <a:prstGeom prst="rect">
            <a:avLst/>
          </a:prstGeom>
        </p:spPr>
      </p:pic>
      <p:pic>
        <p:nvPicPr>
          <p:cNvPr id="9" name="Picture 8">
            <a:extLst>
              <a:ext uri="{FF2B5EF4-FFF2-40B4-BE49-F238E27FC236}">
                <a16:creationId xmlns:a16="http://schemas.microsoft.com/office/drawing/2014/main" id="{757F8FCF-DCAC-4ADE-90EC-F76E17810CE2}"/>
              </a:ext>
            </a:extLst>
          </p:cNvPr>
          <p:cNvPicPr>
            <a:picLocks noChangeAspect="1"/>
          </p:cNvPicPr>
          <p:nvPr/>
        </p:nvPicPr>
        <p:blipFill>
          <a:blip r:embed="rId4"/>
          <a:stretch>
            <a:fillRect/>
          </a:stretch>
        </p:blipFill>
        <p:spPr>
          <a:xfrm>
            <a:off x="6397760" y="3562782"/>
            <a:ext cx="4534533" cy="3067478"/>
          </a:xfrm>
          <a:prstGeom prst="rect">
            <a:avLst/>
          </a:prstGeom>
        </p:spPr>
      </p:pic>
    </p:spTree>
    <p:extLst>
      <p:ext uri="{BB962C8B-B14F-4D97-AF65-F5344CB8AC3E}">
        <p14:creationId xmlns:p14="http://schemas.microsoft.com/office/powerpoint/2010/main" val="6000669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 Release Plan</a:t>
            </a:r>
          </a:p>
        </p:txBody>
      </p:sp>
      <p:sp>
        <p:nvSpPr>
          <p:cNvPr id="3" name="Content Placeholder 2"/>
          <p:cNvSpPr>
            <a:spLocks noGrp="1"/>
          </p:cNvSpPr>
          <p:nvPr>
            <p:ph idx="11"/>
          </p:nvPr>
        </p:nvSpPr>
        <p:spPr/>
        <p:txBody>
          <a:bodyPr>
            <a:normAutofit/>
          </a:bodyPr>
          <a:lstStyle/>
          <a:p>
            <a:r>
              <a:rPr lang="en-AU" sz="1800" dirty="0"/>
              <a:t>The activity of placing sequenced stories into iterations according to themes , MVP’s or delivery goals.  </a:t>
            </a:r>
          </a:p>
          <a:p>
            <a:r>
              <a:rPr lang="en-US" dirty="0"/>
              <a:t>Full </a:t>
            </a:r>
            <a:r>
              <a:rPr lang="en-AU" dirty="0"/>
              <a:t>prioritised</a:t>
            </a:r>
            <a:r>
              <a:rPr lang="en-US" dirty="0"/>
              <a:t>, estimated backlog, risk analysis, retrospective from last iteration/release; discussed and agreed</a:t>
            </a:r>
          </a:p>
          <a:p>
            <a:endParaRPr lang="en-US" dirty="0"/>
          </a:p>
        </p:txBody>
      </p:sp>
      <p:sp>
        <p:nvSpPr>
          <p:cNvPr id="5" name="TextBox 4"/>
          <p:cNvSpPr txBox="1"/>
          <p:nvPr/>
        </p:nvSpPr>
        <p:spPr>
          <a:xfrm>
            <a:off x="5988446" y="4816024"/>
            <a:ext cx="5760640" cy="1477328"/>
          </a:xfrm>
          <a:prstGeom prst="rect">
            <a:avLst/>
          </a:prstGeom>
          <a:noFill/>
        </p:spPr>
        <p:txBody>
          <a:bodyPr wrap="square" rtlCol="0">
            <a:spAutoFit/>
          </a:bodyPr>
          <a:lstStyle/>
          <a:p>
            <a:pPr algn="ctr"/>
            <a:r>
              <a:rPr lang="en-US" dirty="0">
                <a:latin typeface="American Typewriter"/>
                <a:cs typeface="American Typewriter"/>
              </a:rPr>
              <a:t>What’s the team’s velocity?</a:t>
            </a:r>
          </a:p>
          <a:p>
            <a:pPr algn="ctr"/>
            <a:r>
              <a:rPr lang="en-US" dirty="0">
                <a:latin typeface="American Typewriter"/>
                <a:cs typeface="American Typewriter"/>
              </a:rPr>
              <a:t>How many iterations do we need?</a:t>
            </a:r>
          </a:p>
          <a:p>
            <a:pPr algn="ctr"/>
            <a:r>
              <a:rPr lang="en-US" dirty="0">
                <a:latin typeface="American Typewriter"/>
                <a:cs typeface="American Typewriter"/>
              </a:rPr>
              <a:t>What’s the highest priority work?</a:t>
            </a:r>
          </a:p>
          <a:p>
            <a:pPr algn="ctr"/>
            <a:r>
              <a:rPr lang="en-US" dirty="0">
                <a:latin typeface="American Typewriter"/>
                <a:cs typeface="American Typewriter"/>
              </a:rPr>
              <a:t>What are the dependencies?</a:t>
            </a:r>
          </a:p>
          <a:p>
            <a:pPr algn="ctr"/>
            <a:r>
              <a:rPr lang="en-US" dirty="0">
                <a:latin typeface="American Typewriter"/>
                <a:cs typeface="American Typewriter"/>
              </a:rPr>
              <a:t>What are the risks</a:t>
            </a:r>
          </a:p>
        </p:txBody>
      </p:sp>
      <p:pic>
        <p:nvPicPr>
          <p:cNvPr id="6" name="Picture 5">
            <a:extLst>
              <a:ext uri="{FF2B5EF4-FFF2-40B4-BE49-F238E27FC236}">
                <a16:creationId xmlns:a16="http://schemas.microsoft.com/office/drawing/2014/main" id="{F0836739-C065-45BB-83FA-C6BA210CD011}"/>
              </a:ext>
            </a:extLst>
          </p:cNvPr>
          <p:cNvPicPr>
            <a:picLocks noChangeAspect="1"/>
          </p:cNvPicPr>
          <p:nvPr/>
        </p:nvPicPr>
        <p:blipFill>
          <a:blip r:embed="rId2"/>
          <a:stretch>
            <a:fillRect/>
          </a:stretch>
        </p:blipFill>
        <p:spPr>
          <a:xfrm>
            <a:off x="6241274" y="965201"/>
            <a:ext cx="5507812" cy="2534663"/>
          </a:xfrm>
          <a:prstGeom prst="rect">
            <a:avLst/>
          </a:prstGeom>
        </p:spPr>
      </p:pic>
      <p:pic>
        <p:nvPicPr>
          <p:cNvPr id="7" name="Picture 6">
            <a:extLst>
              <a:ext uri="{FF2B5EF4-FFF2-40B4-BE49-F238E27FC236}">
                <a16:creationId xmlns:a16="http://schemas.microsoft.com/office/drawing/2014/main" id="{88BFCD3E-9B76-4222-8968-DF1F4B478ECC}"/>
              </a:ext>
            </a:extLst>
          </p:cNvPr>
          <p:cNvPicPr>
            <a:picLocks noChangeAspect="1"/>
          </p:cNvPicPr>
          <p:nvPr/>
        </p:nvPicPr>
        <p:blipFill>
          <a:blip r:embed="rId3"/>
          <a:stretch>
            <a:fillRect/>
          </a:stretch>
        </p:blipFill>
        <p:spPr>
          <a:xfrm>
            <a:off x="10404708" y="2632069"/>
            <a:ext cx="1636365" cy="1593862"/>
          </a:xfrm>
          <a:prstGeom prst="rect">
            <a:avLst/>
          </a:prstGeom>
        </p:spPr>
      </p:pic>
      <p:pic>
        <p:nvPicPr>
          <p:cNvPr id="14338" name="Picture 2" descr="What is Agile release planning? | monday.com Blog">
            <a:extLst>
              <a:ext uri="{FF2B5EF4-FFF2-40B4-BE49-F238E27FC236}">
                <a16:creationId xmlns:a16="http://schemas.microsoft.com/office/drawing/2014/main" id="{461092EE-BC21-4EB9-B3C8-E19E7BD63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28" y="3657246"/>
            <a:ext cx="5904877" cy="263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516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Overview</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17773345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Dependency Identification</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Identification of dependencies between stories. </a:t>
            </a:r>
          </a:p>
          <a:p>
            <a:r>
              <a:rPr lang="en-AU" sz="1800" dirty="0"/>
              <a:t>Enables Sequencing and subsequently Release Planning.</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11266" name="Picture 2" descr="17 Dependency Management Hacks to improve flow efficiency">
            <a:extLst>
              <a:ext uri="{FF2B5EF4-FFF2-40B4-BE49-F238E27FC236}">
                <a16:creationId xmlns:a16="http://schemas.microsoft.com/office/drawing/2014/main" id="{E23BFC99-1725-4127-BCC5-C46EEDD1F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2122393"/>
            <a:ext cx="7639879" cy="46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6856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8394-4A97-415A-A8ED-FC8A18C11B52}"/>
              </a:ext>
            </a:extLst>
          </p:cNvPr>
          <p:cNvSpPr>
            <a:spLocks noGrp="1"/>
          </p:cNvSpPr>
          <p:nvPr>
            <p:ph type="title"/>
          </p:nvPr>
        </p:nvSpPr>
        <p:spPr/>
        <p:txBody>
          <a:bodyPr/>
          <a:lstStyle/>
          <a:p>
            <a:r>
              <a:rPr lang="en-AU" dirty="0"/>
              <a:t>Tools – Architecture Diagrams</a:t>
            </a:r>
          </a:p>
        </p:txBody>
      </p:sp>
      <p:sp>
        <p:nvSpPr>
          <p:cNvPr id="3" name="Content Placeholder 2">
            <a:extLst>
              <a:ext uri="{FF2B5EF4-FFF2-40B4-BE49-F238E27FC236}">
                <a16:creationId xmlns:a16="http://schemas.microsoft.com/office/drawing/2014/main" id="{34665DF0-20E3-45A3-9D1A-2AE84EEDA9B1}"/>
              </a:ext>
            </a:extLst>
          </p:cNvPr>
          <p:cNvSpPr>
            <a:spLocks noGrp="1"/>
          </p:cNvSpPr>
          <p:nvPr>
            <p:ph idx="11"/>
          </p:nvPr>
        </p:nvSpPr>
        <p:spPr/>
        <p:txBody>
          <a:bodyPr>
            <a:normAutofit/>
          </a:bodyPr>
          <a:lstStyle/>
          <a:p>
            <a:pPr marL="0" indent="0">
              <a:buNone/>
            </a:pPr>
            <a:r>
              <a:rPr lang="en-AU" dirty="0"/>
              <a:t>The recommended solution guides the identification of the features to be delivered. Features may be delivered internally through team or through the assistance of partners and vendors.</a:t>
            </a:r>
          </a:p>
        </p:txBody>
      </p:sp>
      <p:pic>
        <p:nvPicPr>
          <p:cNvPr id="1026" name="Picture 2" descr="The C4 model for visualising software architecture">
            <a:extLst>
              <a:ext uri="{FF2B5EF4-FFF2-40B4-BE49-F238E27FC236}">
                <a16:creationId xmlns:a16="http://schemas.microsoft.com/office/drawing/2014/main" id="{B31D5328-F292-4F00-AC27-BF186E19FE9D}"/>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8931" y="1750784"/>
            <a:ext cx="6113069" cy="39867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446459F-01C3-4448-8040-96468C3BB7E8}"/>
              </a:ext>
            </a:extLst>
          </p:cNvPr>
          <p:cNvSpPr/>
          <p:nvPr/>
        </p:nvSpPr>
        <p:spPr>
          <a:xfrm>
            <a:off x="7787385" y="2589290"/>
            <a:ext cx="2696159" cy="3301585"/>
          </a:xfrm>
          <a:custGeom>
            <a:avLst/>
            <a:gdLst>
              <a:gd name="connsiteX0" fmla="*/ 0 w 2696159"/>
              <a:gd name="connsiteY0" fmla="*/ 449369 h 3301585"/>
              <a:gd name="connsiteX1" fmla="*/ 449369 w 2696159"/>
              <a:gd name="connsiteY1" fmla="*/ 0 h 3301585"/>
              <a:gd name="connsiteX2" fmla="*/ 994587 w 2696159"/>
              <a:gd name="connsiteY2" fmla="*/ 0 h 3301585"/>
              <a:gd name="connsiteX3" fmla="*/ 1539804 w 2696159"/>
              <a:gd name="connsiteY3" fmla="*/ 0 h 3301585"/>
              <a:gd name="connsiteX4" fmla="*/ 2246790 w 2696159"/>
              <a:gd name="connsiteY4" fmla="*/ 0 h 3301585"/>
              <a:gd name="connsiteX5" fmla="*/ 2696159 w 2696159"/>
              <a:gd name="connsiteY5" fmla="*/ 449369 h 3301585"/>
              <a:gd name="connsiteX6" fmla="*/ 2696159 w 2696159"/>
              <a:gd name="connsiteY6" fmla="*/ 905910 h 3301585"/>
              <a:gd name="connsiteX7" fmla="*/ 2696159 w 2696159"/>
              <a:gd name="connsiteY7" fmla="*/ 1386479 h 3301585"/>
              <a:gd name="connsiteX8" fmla="*/ 2696159 w 2696159"/>
              <a:gd name="connsiteY8" fmla="*/ 1891077 h 3301585"/>
              <a:gd name="connsiteX9" fmla="*/ 2696159 w 2696159"/>
              <a:gd name="connsiteY9" fmla="*/ 2419704 h 3301585"/>
              <a:gd name="connsiteX10" fmla="*/ 2696159 w 2696159"/>
              <a:gd name="connsiteY10" fmla="*/ 2852216 h 3301585"/>
              <a:gd name="connsiteX11" fmla="*/ 2246790 w 2696159"/>
              <a:gd name="connsiteY11" fmla="*/ 3301585 h 3301585"/>
              <a:gd name="connsiteX12" fmla="*/ 1683598 w 2696159"/>
              <a:gd name="connsiteY12" fmla="*/ 3301585 h 3301585"/>
              <a:gd name="connsiteX13" fmla="*/ 1120406 w 2696159"/>
              <a:gd name="connsiteY13" fmla="*/ 3301585 h 3301585"/>
              <a:gd name="connsiteX14" fmla="*/ 449369 w 2696159"/>
              <a:gd name="connsiteY14" fmla="*/ 3301585 h 3301585"/>
              <a:gd name="connsiteX15" fmla="*/ 0 w 2696159"/>
              <a:gd name="connsiteY15" fmla="*/ 2852216 h 3301585"/>
              <a:gd name="connsiteX16" fmla="*/ 0 w 2696159"/>
              <a:gd name="connsiteY16" fmla="*/ 2443732 h 3301585"/>
              <a:gd name="connsiteX17" fmla="*/ 0 w 2696159"/>
              <a:gd name="connsiteY17" fmla="*/ 1939134 h 3301585"/>
              <a:gd name="connsiteX18" fmla="*/ 0 w 2696159"/>
              <a:gd name="connsiteY18" fmla="*/ 1506622 h 3301585"/>
              <a:gd name="connsiteX19" fmla="*/ 0 w 2696159"/>
              <a:gd name="connsiteY19" fmla="*/ 977995 h 3301585"/>
              <a:gd name="connsiteX20" fmla="*/ 0 w 2696159"/>
              <a:gd name="connsiteY20" fmla="*/ 449369 h 330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6159" h="3301585" extrusionOk="0">
                <a:moveTo>
                  <a:pt x="0" y="449369"/>
                </a:moveTo>
                <a:cubicBezTo>
                  <a:pt x="-71843" y="218395"/>
                  <a:pt x="208269" y="1508"/>
                  <a:pt x="449369" y="0"/>
                </a:cubicBezTo>
                <a:cubicBezTo>
                  <a:pt x="637896" y="-367"/>
                  <a:pt x="770633" y="25889"/>
                  <a:pt x="994587" y="0"/>
                </a:cubicBezTo>
                <a:cubicBezTo>
                  <a:pt x="1218541" y="-25889"/>
                  <a:pt x="1284198" y="11405"/>
                  <a:pt x="1539804" y="0"/>
                </a:cubicBezTo>
                <a:cubicBezTo>
                  <a:pt x="1795410" y="-11405"/>
                  <a:pt x="1918018" y="60058"/>
                  <a:pt x="2246790" y="0"/>
                </a:cubicBezTo>
                <a:cubicBezTo>
                  <a:pt x="2541024" y="-56427"/>
                  <a:pt x="2725295" y="254986"/>
                  <a:pt x="2696159" y="449369"/>
                </a:cubicBezTo>
                <a:cubicBezTo>
                  <a:pt x="2711457" y="593779"/>
                  <a:pt x="2671932" y="782730"/>
                  <a:pt x="2696159" y="905910"/>
                </a:cubicBezTo>
                <a:cubicBezTo>
                  <a:pt x="2720386" y="1029090"/>
                  <a:pt x="2644464" y="1239663"/>
                  <a:pt x="2696159" y="1386479"/>
                </a:cubicBezTo>
                <a:cubicBezTo>
                  <a:pt x="2747854" y="1533295"/>
                  <a:pt x="2679020" y="1681429"/>
                  <a:pt x="2696159" y="1891077"/>
                </a:cubicBezTo>
                <a:cubicBezTo>
                  <a:pt x="2713298" y="2100725"/>
                  <a:pt x="2682158" y="2293471"/>
                  <a:pt x="2696159" y="2419704"/>
                </a:cubicBezTo>
                <a:cubicBezTo>
                  <a:pt x="2710160" y="2545937"/>
                  <a:pt x="2667043" y="2747648"/>
                  <a:pt x="2696159" y="2852216"/>
                </a:cubicBezTo>
                <a:cubicBezTo>
                  <a:pt x="2768138" y="3102894"/>
                  <a:pt x="2537266" y="3297803"/>
                  <a:pt x="2246790" y="3301585"/>
                </a:cubicBezTo>
                <a:cubicBezTo>
                  <a:pt x="2121987" y="3342894"/>
                  <a:pt x="1825919" y="3269015"/>
                  <a:pt x="1683598" y="3301585"/>
                </a:cubicBezTo>
                <a:cubicBezTo>
                  <a:pt x="1541277" y="3334155"/>
                  <a:pt x="1401798" y="3254832"/>
                  <a:pt x="1120406" y="3301585"/>
                </a:cubicBezTo>
                <a:cubicBezTo>
                  <a:pt x="839014" y="3348338"/>
                  <a:pt x="709242" y="3226458"/>
                  <a:pt x="449369" y="3301585"/>
                </a:cubicBezTo>
                <a:cubicBezTo>
                  <a:pt x="235756" y="3343463"/>
                  <a:pt x="26838" y="3091457"/>
                  <a:pt x="0" y="2852216"/>
                </a:cubicBezTo>
                <a:cubicBezTo>
                  <a:pt x="-14207" y="2706907"/>
                  <a:pt x="37025" y="2551907"/>
                  <a:pt x="0" y="2443732"/>
                </a:cubicBezTo>
                <a:cubicBezTo>
                  <a:pt x="-37025" y="2335557"/>
                  <a:pt x="19681" y="2098237"/>
                  <a:pt x="0" y="1939134"/>
                </a:cubicBezTo>
                <a:cubicBezTo>
                  <a:pt x="-19681" y="1780031"/>
                  <a:pt x="35590" y="1681307"/>
                  <a:pt x="0" y="1506622"/>
                </a:cubicBezTo>
                <a:cubicBezTo>
                  <a:pt x="-35590" y="1331937"/>
                  <a:pt x="52346" y="1139211"/>
                  <a:pt x="0" y="977995"/>
                </a:cubicBezTo>
                <a:cubicBezTo>
                  <a:pt x="-52346" y="816779"/>
                  <a:pt x="46734" y="670059"/>
                  <a:pt x="0" y="449369"/>
                </a:cubicBezTo>
                <a:close/>
              </a:path>
            </a:pathLst>
          </a:custGeom>
          <a:noFill/>
          <a:ln w="57150">
            <a:solidFill>
              <a:schemeClr val="tx2"/>
            </a:solidFill>
            <a:extLst>
              <a:ext uri="{C807C97D-BFC1-408E-A445-0C87EB9F89A2}">
                <ask:lineSketchStyleProps xmlns:ask="http://schemas.microsoft.com/office/drawing/2018/sketchyshapes" sd="31093203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a:extLst>
              <a:ext uri="{FF2B5EF4-FFF2-40B4-BE49-F238E27FC236}">
                <a16:creationId xmlns:a16="http://schemas.microsoft.com/office/drawing/2014/main" id="{1D1E23AB-4D37-46EE-A64B-6C61EF33ECDF}"/>
              </a:ext>
            </a:extLst>
          </p:cNvPr>
          <p:cNvPicPr>
            <a:picLocks noChangeAspect="1"/>
          </p:cNvPicPr>
          <p:nvPr/>
        </p:nvPicPr>
        <p:blipFill>
          <a:blip r:embed="rId3"/>
          <a:stretch>
            <a:fillRect/>
          </a:stretch>
        </p:blipFill>
        <p:spPr>
          <a:xfrm>
            <a:off x="971916" y="2893939"/>
            <a:ext cx="4931137" cy="3742857"/>
          </a:xfrm>
          <a:prstGeom prst="rect">
            <a:avLst/>
          </a:prstGeom>
        </p:spPr>
      </p:pic>
    </p:spTree>
    <p:extLst>
      <p:ext uri="{BB962C8B-B14F-4D97-AF65-F5344CB8AC3E}">
        <p14:creationId xmlns:p14="http://schemas.microsoft.com/office/powerpoint/2010/main" val="1639685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Risk Management</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9970594" cy="5284724"/>
          </a:xfrm>
        </p:spPr>
        <p:txBody>
          <a:bodyPr>
            <a:normAutofit/>
          </a:bodyPr>
          <a:lstStyle/>
          <a:p>
            <a:r>
              <a:rPr lang="en-AU" sz="1800" dirty="0"/>
              <a:t>The approach taken to manage each identified risk. </a:t>
            </a:r>
          </a:p>
          <a:p>
            <a:r>
              <a:rPr lang="en-AU" sz="1800" dirty="0"/>
              <a:t>Helps to identify extra work and prevent unnecessary time/cost/quality problems.</a:t>
            </a:r>
          </a:p>
          <a:p>
            <a:r>
              <a:rPr lang="en-AU" dirty="0"/>
              <a:t>See the </a:t>
            </a:r>
            <a:r>
              <a:rPr lang="en-AU" dirty="0">
                <a:hlinkClick r:id="rId2"/>
              </a:rPr>
              <a:t>How to Guide - Risks &amp; Issues</a:t>
            </a:r>
            <a:r>
              <a:rPr lang="en-AU" dirty="0"/>
              <a:t> </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spTree>
    <p:extLst>
      <p:ext uri="{BB962C8B-B14F-4D97-AF65-F5344CB8AC3E}">
        <p14:creationId xmlns:p14="http://schemas.microsoft.com/office/powerpoint/2010/main" val="621906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Prioritisation</a:t>
            </a:r>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A decision making technique used to rank a set of features and stories, helps to understand what is most important</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6" name="Picture 5">
            <a:extLst>
              <a:ext uri="{FF2B5EF4-FFF2-40B4-BE49-F238E27FC236}">
                <a16:creationId xmlns:a16="http://schemas.microsoft.com/office/drawing/2014/main" id="{1E27F717-7F94-49DC-B502-91053CC08842}"/>
              </a:ext>
            </a:extLst>
          </p:cNvPr>
          <p:cNvPicPr>
            <a:picLocks noChangeAspect="1"/>
          </p:cNvPicPr>
          <p:nvPr/>
        </p:nvPicPr>
        <p:blipFill>
          <a:blip r:embed="rId2"/>
          <a:stretch>
            <a:fillRect/>
          </a:stretch>
        </p:blipFill>
        <p:spPr>
          <a:xfrm>
            <a:off x="6775032" y="1157787"/>
            <a:ext cx="4676430" cy="5291750"/>
          </a:xfrm>
          <a:prstGeom prst="rect">
            <a:avLst/>
          </a:prstGeom>
        </p:spPr>
      </p:pic>
    </p:spTree>
    <p:extLst>
      <p:ext uri="{BB962C8B-B14F-4D97-AF65-F5344CB8AC3E}">
        <p14:creationId xmlns:p14="http://schemas.microsoft.com/office/powerpoint/2010/main" val="18434016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Forecasting</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10350983" cy="4560941"/>
          </a:xfrm>
        </p:spPr>
        <p:txBody>
          <a:bodyPr>
            <a:normAutofit/>
          </a:bodyPr>
          <a:lstStyle/>
          <a:p>
            <a:r>
              <a:rPr lang="en-AU" sz="1800" dirty="0"/>
              <a:t>Using the Release Plan, forecast how many iterations it will take to deliver the solution. If not all stories are planned then extrapolation techniques can be used. </a:t>
            </a:r>
          </a:p>
          <a:p>
            <a:r>
              <a:rPr lang="en-AU" sz="1800" dirty="0"/>
              <a:t>Forecasting will provide an indicative end date.</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5" name="Picture 4">
            <a:extLst>
              <a:ext uri="{FF2B5EF4-FFF2-40B4-BE49-F238E27FC236}">
                <a16:creationId xmlns:a16="http://schemas.microsoft.com/office/drawing/2014/main" id="{E266A66B-E35B-4DF5-BDDB-1193F2C9F176}"/>
              </a:ext>
            </a:extLst>
          </p:cNvPr>
          <p:cNvPicPr>
            <a:picLocks noChangeAspect="1"/>
          </p:cNvPicPr>
          <p:nvPr/>
        </p:nvPicPr>
        <p:blipFill>
          <a:blip r:embed="rId2"/>
          <a:stretch>
            <a:fillRect/>
          </a:stretch>
        </p:blipFill>
        <p:spPr>
          <a:xfrm>
            <a:off x="2038924" y="3216807"/>
            <a:ext cx="8114152" cy="3232730"/>
          </a:xfrm>
          <a:prstGeom prst="rect">
            <a:avLst/>
          </a:prstGeom>
        </p:spPr>
      </p:pic>
    </p:spTree>
    <p:extLst>
      <p:ext uri="{BB962C8B-B14F-4D97-AF65-F5344CB8AC3E}">
        <p14:creationId xmlns:p14="http://schemas.microsoft.com/office/powerpoint/2010/main" val="8863096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Deployment Plan</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A deployment plan defines all the activates needed to deploy a solution. </a:t>
            </a:r>
          </a:p>
          <a:p>
            <a:endParaRPr lang="en-AU" sz="1800" dirty="0"/>
          </a:p>
          <a:p>
            <a:r>
              <a:rPr lang="en-AU" sz="1800" dirty="0"/>
              <a:t>This includes software, infrastructure, training and communications. </a:t>
            </a:r>
          </a:p>
          <a:p>
            <a:endParaRPr lang="en-AU" sz="1800" dirty="0"/>
          </a:p>
          <a:p>
            <a:r>
              <a:rPr lang="en-AU" sz="1800" dirty="0"/>
              <a:t>More work maybe discovered as an outcome of this activity</a:t>
            </a:r>
          </a:p>
        </p:txBody>
      </p:sp>
      <p:sp>
        <p:nvSpPr>
          <p:cNvPr id="5" name="Content Placeholder 4">
            <a:extLst>
              <a:ext uri="{FF2B5EF4-FFF2-40B4-BE49-F238E27FC236}">
                <a16:creationId xmlns:a16="http://schemas.microsoft.com/office/drawing/2014/main" id="{F39569C3-63B1-45A3-BB29-399A707CFEC5}"/>
              </a:ext>
            </a:extLst>
          </p:cNvPr>
          <p:cNvSpPr>
            <a:spLocks noGrp="1"/>
          </p:cNvSpPr>
          <p:nvPr>
            <p:ph idx="12"/>
          </p:nvPr>
        </p:nvSpPr>
        <p:spPr>
          <a:xfrm>
            <a:off x="6184900" y="1303312"/>
            <a:ext cx="5564187" cy="4772810"/>
          </a:xfrm>
        </p:spPr>
        <p:txBody>
          <a:bodyPr>
            <a:normAutofit/>
          </a:bodyPr>
          <a:lstStyle/>
          <a:p>
            <a:r>
              <a:rPr lang="en-AU" dirty="0"/>
              <a:t>Thing about</a:t>
            </a:r>
          </a:p>
          <a:p>
            <a:pPr lvl="1"/>
            <a:r>
              <a:rPr lang="en-AU" dirty="0"/>
              <a:t>How often we will deploy? </a:t>
            </a:r>
          </a:p>
          <a:p>
            <a:pPr lvl="1"/>
            <a:r>
              <a:rPr lang="en-AU" dirty="0"/>
              <a:t>What will we deploy?</a:t>
            </a:r>
          </a:p>
          <a:p>
            <a:pPr lvl="1"/>
            <a:r>
              <a:rPr lang="en-AU" dirty="0"/>
              <a:t>Where will we deploy?</a:t>
            </a:r>
          </a:p>
          <a:p>
            <a:pPr lvl="1"/>
            <a:r>
              <a:rPr lang="en-AU" dirty="0"/>
              <a:t>What happens if we need to un-do a deployment?</a:t>
            </a:r>
          </a:p>
          <a:p>
            <a:pPr lvl="1"/>
            <a:r>
              <a:rPr lang="en-AU" dirty="0"/>
              <a:t>Who needs to approve deployments in each environment?</a:t>
            </a:r>
          </a:p>
          <a:p>
            <a:pPr lvl="1"/>
            <a:r>
              <a:rPr lang="en-AU" dirty="0"/>
              <a:t>Can we batch deployments with other teams?</a:t>
            </a:r>
          </a:p>
          <a:p>
            <a:pPr lvl="1"/>
            <a:r>
              <a:rPr lang="en-AU" dirty="0"/>
              <a:t>What risks are involved with batch deployments?</a:t>
            </a:r>
          </a:p>
          <a:p>
            <a:pPr lvl="1"/>
            <a:r>
              <a:rPr lang="en-AU" dirty="0"/>
              <a:t>How will we track defects? </a:t>
            </a:r>
          </a:p>
          <a:p>
            <a:pPr lvl="1"/>
            <a:r>
              <a:rPr lang="en-AU" dirty="0"/>
              <a:t>PLUS many others!</a:t>
            </a:r>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spTree>
    <p:extLst>
      <p:ext uri="{BB962C8B-B14F-4D97-AF65-F5344CB8AC3E}">
        <p14:creationId xmlns:p14="http://schemas.microsoft.com/office/powerpoint/2010/main" val="544054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412D-1C20-4899-868F-E66549619DF0}"/>
              </a:ext>
            </a:extLst>
          </p:cNvPr>
          <p:cNvSpPr>
            <a:spLocks noGrp="1"/>
          </p:cNvSpPr>
          <p:nvPr>
            <p:ph type="title"/>
          </p:nvPr>
        </p:nvSpPr>
        <p:spPr/>
        <p:txBody>
          <a:bodyPr/>
          <a:lstStyle/>
          <a:p>
            <a:r>
              <a:rPr lang="en-AU" dirty="0"/>
              <a:t>Operational Handover</a:t>
            </a:r>
          </a:p>
        </p:txBody>
      </p:sp>
      <p:sp>
        <p:nvSpPr>
          <p:cNvPr id="3" name="Content Placeholder 2">
            <a:extLst>
              <a:ext uri="{FF2B5EF4-FFF2-40B4-BE49-F238E27FC236}">
                <a16:creationId xmlns:a16="http://schemas.microsoft.com/office/drawing/2014/main" id="{44D7FD10-BF46-460D-B96C-70CDCC9472EC}"/>
              </a:ext>
            </a:extLst>
          </p:cNvPr>
          <p:cNvSpPr>
            <a:spLocks noGrp="1"/>
          </p:cNvSpPr>
          <p:nvPr>
            <p:ph idx="11"/>
          </p:nvPr>
        </p:nvSpPr>
        <p:spPr>
          <a:xfrm>
            <a:off x="442913" y="1303312"/>
            <a:ext cx="10840605" cy="4560941"/>
          </a:xfrm>
        </p:spPr>
        <p:txBody>
          <a:bodyPr/>
          <a:lstStyle/>
          <a:p>
            <a:r>
              <a:rPr lang="en-AU" dirty="0"/>
              <a:t>A number of items must be considered as part of Operational Handover.  This guidance is under construction. </a:t>
            </a:r>
          </a:p>
        </p:txBody>
      </p:sp>
    </p:spTree>
    <p:extLst>
      <p:ext uri="{BB962C8B-B14F-4D97-AF65-F5344CB8AC3E}">
        <p14:creationId xmlns:p14="http://schemas.microsoft.com/office/powerpoint/2010/main" val="9042624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a:t>
            </a:r>
            <a:r>
              <a:rPr lang="en-AU" sz="3600" dirty="0"/>
              <a:t>Communications Plan</a:t>
            </a:r>
            <a:endParaRPr lang="en-AU" dirty="0"/>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r>
              <a:rPr lang="en-AU" sz="1800" dirty="0"/>
              <a:t>Update the Communications Plan to incorporate any changes to stakeholders or the method of communication. </a:t>
            </a:r>
          </a:p>
          <a:p>
            <a:r>
              <a:rPr lang="en-AU" sz="1800" dirty="0"/>
              <a:t>Execute plan for Initiate phase.</a:t>
            </a:r>
          </a:p>
          <a:p>
            <a:endParaRPr lang="en-AU" dirty="0"/>
          </a:p>
          <a:p>
            <a:endParaRPr lang="en-AU" dirty="0"/>
          </a:p>
          <a:p>
            <a:pPr marL="0" indent="0">
              <a:buNone/>
            </a:pPr>
            <a:r>
              <a:rPr lang="en-AU" dirty="0">
                <a:hlinkClick r:id="rId2"/>
              </a:rPr>
              <a:t>Communication Plan - Link to Confluence page</a:t>
            </a:r>
            <a:r>
              <a:rPr lang="en-AU" dirty="0"/>
              <a:t> </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spTree>
    <p:extLst>
      <p:ext uri="{BB962C8B-B14F-4D97-AF65-F5344CB8AC3E}">
        <p14:creationId xmlns:p14="http://schemas.microsoft.com/office/powerpoint/2010/main" val="18280871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AD6F-D7BF-418B-8375-A0FD8C1B1710}"/>
              </a:ext>
            </a:extLst>
          </p:cNvPr>
          <p:cNvSpPr>
            <a:spLocks noGrp="1"/>
          </p:cNvSpPr>
          <p:nvPr>
            <p:ph type="title"/>
          </p:nvPr>
        </p:nvSpPr>
        <p:spPr>
          <a:xfrm>
            <a:off x="442914" y="408463"/>
            <a:ext cx="9415461" cy="556738"/>
          </a:xfrm>
        </p:spPr>
        <p:txBody>
          <a:bodyPr/>
          <a:lstStyle/>
          <a:p>
            <a:r>
              <a:rPr lang="en-AU" dirty="0"/>
              <a:t>Tools – Assumption Mapping</a:t>
            </a:r>
          </a:p>
        </p:txBody>
      </p:sp>
      <p:sp>
        <p:nvSpPr>
          <p:cNvPr id="3" name="Content Placeholder 2">
            <a:extLst>
              <a:ext uri="{FF2B5EF4-FFF2-40B4-BE49-F238E27FC236}">
                <a16:creationId xmlns:a16="http://schemas.microsoft.com/office/drawing/2014/main" id="{7E2C6A1C-8922-4F45-8A1A-0F55B3816BBC}"/>
              </a:ext>
            </a:extLst>
          </p:cNvPr>
          <p:cNvSpPr>
            <a:spLocks noGrp="1"/>
          </p:cNvSpPr>
          <p:nvPr>
            <p:ph idx="11"/>
          </p:nvPr>
        </p:nvSpPr>
        <p:spPr>
          <a:xfrm>
            <a:off x="442913" y="1303312"/>
            <a:ext cx="5564187" cy="4560941"/>
          </a:xfrm>
        </p:spPr>
        <p:txBody>
          <a:bodyPr/>
          <a:lstStyle/>
          <a:p>
            <a:r>
              <a:rPr lang="en-AU" noProof="0" dirty="0"/>
              <a:t>This tool is used to map out assumptions you believe are critical to your solution and that, if proven untrue, would impact the ability of your solution to fix the problems you are trying to solve.​ </a:t>
            </a:r>
          </a:p>
          <a:p>
            <a:r>
              <a:rPr lang="en-AU" noProof="0" dirty="0"/>
              <a:t>You are looking for the riskiest assumptions in order to validate them as priority.  Check for assumptions about the customer, the problem and the solution which need validating.</a:t>
            </a:r>
          </a:p>
          <a:p>
            <a:endParaRPr lang="en-AU" dirty="0"/>
          </a:p>
          <a:p>
            <a:r>
              <a:rPr lang="en-AU" noProof="0" dirty="0"/>
              <a:t>Include RAIDS</a:t>
            </a:r>
            <a:endParaRPr lang="en-US" noProof="0" dirty="0"/>
          </a:p>
          <a:p>
            <a:endParaRPr lang="en-AU" dirty="0"/>
          </a:p>
        </p:txBody>
      </p:sp>
      <p:pic>
        <p:nvPicPr>
          <p:cNvPr id="5" name="Picture 4">
            <a:extLst>
              <a:ext uri="{FF2B5EF4-FFF2-40B4-BE49-F238E27FC236}">
                <a16:creationId xmlns:a16="http://schemas.microsoft.com/office/drawing/2014/main" id="{CD57F60F-0840-4740-8658-CDC113E7131A}"/>
              </a:ext>
            </a:extLst>
          </p:cNvPr>
          <p:cNvPicPr>
            <a:picLocks noChangeAspect="1"/>
          </p:cNvPicPr>
          <p:nvPr/>
        </p:nvPicPr>
        <p:blipFill>
          <a:blip r:embed="rId2"/>
          <a:stretch>
            <a:fillRect/>
          </a:stretch>
        </p:blipFill>
        <p:spPr>
          <a:xfrm>
            <a:off x="6609028" y="1303312"/>
            <a:ext cx="4407439" cy="5176337"/>
          </a:xfrm>
          <a:prstGeom prst="rect">
            <a:avLst/>
          </a:prstGeom>
        </p:spPr>
      </p:pic>
      <p:sp>
        <p:nvSpPr>
          <p:cNvPr id="7" name="TextBox 6">
            <a:extLst>
              <a:ext uri="{FF2B5EF4-FFF2-40B4-BE49-F238E27FC236}">
                <a16:creationId xmlns:a16="http://schemas.microsoft.com/office/drawing/2014/main" id="{93EF3A19-DA44-4C7C-B3A4-39B55F6FE600}"/>
              </a:ext>
            </a:extLst>
          </p:cNvPr>
          <p:cNvSpPr txBox="1"/>
          <p:nvPr/>
        </p:nvSpPr>
        <p:spPr>
          <a:xfrm>
            <a:off x="6977959" y="6540761"/>
            <a:ext cx="6097508" cy="276999"/>
          </a:xfrm>
          <a:prstGeom prst="rect">
            <a:avLst/>
          </a:prstGeom>
          <a:noFill/>
        </p:spPr>
        <p:txBody>
          <a:bodyPr wrap="square">
            <a:spAutoFit/>
          </a:bodyPr>
          <a:lstStyle/>
          <a:p>
            <a:r>
              <a:rPr lang="en-AU" sz="1200" dirty="0">
                <a:hlinkClick r:id="rId3"/>
              </a:rPr>
              <a:t>https://movestheneedle.com/exploration-tools/</a:t>
            </a:r>
            <a:r>
              <a:rPr lang="en-AU" sz="1200" dirty="0"/>
              <a:t> </a:t>
            </a:r>
          </a:p>
        </p:txBody>
      </p:sp>
    </p:spTree>
    <p:extLst>
      <p:ext uri="{BB962C8B-B14F-4D97-AF65-F5344CB8AC3E}">
        <p14:creationId xmlns:p14="http://schemas.microsoft.com/office/powerpoint/2010/main" val="3317415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AU" dirty="0"/>
              <a:t>Overview</a:t>
            </a:r>
            <a:endParaRPr lang="en-AU" sz="2800" dirty="0"/>
          </a:p>
        </p:txBody>
      </p:sp>
      <p:sp>
        <p:nvSpPr>
          <p:cNvPr id="3" name="Content Placeholder 2">
            <a:extLst>
              <a:ext uri="{FF2B5EF4-FFF2-40B4-BE49-F238E27FC236}">
                <a16:creationId xmlns:a16="http://schemas.microsoft.com/office/drawing/2014/main" id="{4903C4BD-7698-4EBA-AA51-AB37811E308C}"/>
              </a:ext>
            </a:extLst>
          </p:cNvPr>
          <p:cNvSpPr>
            <a:spLocks noGrp="1"/>
          </p:cNvSpPr>
          <p:nvPr>
            <p:ph idx="11"/>
          </p:nvPr>
        </p:nvSpPr>
        <p:spPr/>
        <p:txBody>
          <a:bodyPr>
            <a:normAutofit/>
          </a:bodyPr>
          <a:lstStyle/>
          <a:p>
            <a:pPr marL="0" indent="0">
              <a:buNone/>
            </a:pPr>
            <a:r>
              <a:rPr lang="en-AU" sz="2400" dirty="0"/>
              <a:t>The objective of Initiate phase is to…</a:t>
            </a:r>
          </a:p>
          <a:p>
            <a:pPr marL="188989" indent="-188989">
              <a:lnSpc>
                <a:spcPct val="80000"/>
              </a:lnSpc>
              <a:buFont typeface="Arial" panose="020B0604020202020204" pitchFamily="34" charset="0"/>
              <a:buChar char="•"/>
            </a:pPr>
            <a:r>
              <a:rPr lang="en-AU" dirty="0"/>
              <a:t>Understand the work to be done, including the business rules or business logic and functional decomposition of the initiative.</a:t>
            </a:r>
          </a:p>
          <a:p>
            <a:pPr marL="188989" indent="-188989">
              <a:lnSpc>
                <a:spcPct val="80000"/>
              </a:lnSpc>
              <a:buFont typeface="Arial" panose="020B0604020202020204" pitchFamily="34" charset="0"/>
              <a:buChar char="•"/>
            </a:pPr>
            <a:r>
              <a:rPr lang="en-AU" dirty="0"/>
              <a:t>Agree delivery approach and define, prioritise and plan the work units</a:t>
            </a:r>
          </a:p>
          <a:p>
            <a:pPr marL="188989" indent="-188989">
              <a:lnSpc>
                <a:spcPct val="80000"/>
              </a:lnSpc>
              <a:buFont typeface="Arial" panose="020B0604020202020204" pitchFamily="34" charset="0"/>
              <a:buChar char="•"/>
            </a:pPr>
            <a:r>
              <a:rPr lang="en-AU" dirty="0"/>
              <a:t>Understand and plan the tech stack, the work environment – including Dev/Test environments</a:t>
            </a:r>
          </a:p>
          <a:p>
            <a:pPr marL="188989" indent="-188989">
              <a:lnSpc>
                <a:spcPct val="80000"/>
              </a:lnSpc>
              <a:buFont typeface="Arial" panose="020B0604020202020204" pitchFamily="34" charset="0"/>
              <a:buChar char="•"/>
            </a:pPr>
            <a:r>
              <a:rPr lang="en-AU" dirty="0"/>
              <a:t>Make a ‘go/no go’ decision on moving into Deliver</a:t>
            </a:r>
            <a:endParaRPr lang="en-US" dirty="0"/>
          </a:p>
          <a:p>
            <a:pPr marL="0" indent="0">
              <a:lnSpc>
                <a:spcPct val="80000"/>
              </a:lnSpc>
              <a:buNone/>
            </a:pPr>
            <a:endParaRPr lang="en-AU" sz="1800" dirty="0"/>
          </a:p>
        </p:txBody>
      </p:sp>
      <p:pic>
        <p:nvPicPr>
          <p:cNvPr id="5" name="Picture 4">
            <a:extLst>
              <a:ext uri="{FF2B5EF4-FFF2-40B4-BE49-F238E27FC236}">
                <a16:creationId xmlns:a16="http://schemas.microsoft.com/office/drawing/2014/main" id="{69B35BC9-C8F6-4112-9C57-0CB4C73D50DC}"/>
              </a:ext>
            </a:extLst>
          </p:cNvPr>
          <p:cNvPicPr>
            <a:picLocks noChangeAspect="1"/>
          </p:cNvPicPr>
          <p:nvPr/>
        </p:nvPicPr>
        <p:blipFill>
          <a:blip r:embed="rId2"/>
          <a:stretch>
            <a:fillRect/>
          </a:stretch>
        </p:blipFill>
        <p:spPr>
          <a:xfrm>
            <a:off x="2770344" y="3631142"/>
            <a:ext cx="6651312" cy="3103133"/>
          </a:xfrm>
          <a:prstGeom prst="rect">
            <a:avLst/>
          </a:prstGeom>
        </p:spPr>
      </p:pic>
    </p:spTree>
    <p:extLst>
      <p:ext uri="{BB962C8B-B14F-4D97-AF65-F5344CB8AC3E}">
        <p14:creationId xmlns:p14="http://schemas.microsoft.com/office/powerpoint/2010/main" val="1255570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2FBC4F-9675-4F73-96D1-FD24167CA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2687"/>
            <a:ext cx="121920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99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DE5F-7050-42AF-A60E-049321B4C052}"/>
              </a:ext>
            </a:extLst>
          </p:cNvPr>
          <p:cNvSpPr>
            <a:spLocks noGrp="1"/>
          </p:cNvSpPr>
          <p:nvPr>
            <p:ph type="title"/>
          </p:nvPr>
        </p:nvSpPr>
        <p:spPr/>
        <p:txBody>
          <a:bodyPr/>
          <a:lstStyle/>
          <a:p>
            <a:r>
              <a:rPr lang="en-AU" dirty="0"/>
              <a:t>Idea Maturity</a:t>
            </a:r>
          </a:p>
        </p:txBody>
      </p:sp>
      <p:pic>
        <p:nvPicPr>
          <p:cNvPr id="1026" name="Picture 2">
            <a:extLst>
              <a:ext uri="{FF2B5EF4-FFF2-40B4-BE49-F238E27FC236}">
                <a16:creationId xmlns:a16="http://schemas.microsoft.com/office/drawing/2014/main" id="{4C3063B1-C309-4BBF-8EC1-2F2B09591F37}"/>
              </a:ext>
            </a:extLst>
          </p:cNvPr>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249346" y="1431449"/>
            <a:ext cx="8828940" cy="45608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EFAF936A-25DA-4083-AE67-39D169301C14}"/>
              </a:ext>
            </a:extLst>
          </p:cNvPr>
          <p:cNvSpPr txBox="1">
            <a:spLocks/>
          </p:cNvSpPr>
          <p:nvPr/>
        </p:nvSpPr>
        <p:spPr>
          <a:xfrm>
            <a:off x="204186" y="1431449"/>
            <a:ext cx="2925133" cy="5018088"/>
          </a:xfrm>
          <a:prstGeom prst="rect">
            <a:avLst/>
          </a:prstGeom>
          <a:noFill/>
        </p:spPr>
        <p:txBody>
          <a:bodyPr vert="horz" lIns="0" tIns="0" rIns="0" bIns="0" rtlCol="0" anchor="ctr">
            <a:normAutofit fontScale="92500" lnSpcReduction="20000"/>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600" b="0" i="0" kern="1200">
                <a:solidFill>
                  <a:schemeClr val="tx1"/>
                </a:solidFill>
                <a:latin typeface="Montserrat Light" pitchFamily="2" charset="77"/>
                <a:ea typeface="+mn-ea"/>
                <a:cs typeface="+mn-cs"/>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lgn="ctr">
              <a:buFont typeface="Verdana" panose="020B0604020202020204" pitchFamily="34" charset="0"/>
              <a:buNone/>
            </a:pPr>
            <a:r>
              <a:rPr lang="en-AU" sz="1600" dirty="0">
                <a:latin typeface="Montserrat" panose="00000500000000000000" pitchFamily="2" charset="0"/>
              </a:rPr>
              <a:t>During Initiate we validate the outputs created during concept. </a:t>
            </a:r>
          </a:p>
          <a:p>
            <a:pPr marL="0" indent="0" algn="ctr">
              <a:buFont typeface="Verdana" panose="020B0604020202020204" pitchFamily="34" charset="0"/>
              <a:buNone/>
            </a:pPr>
            <a:endParaRPr lang="en-AU" sz="1600" dirty="0">
              <a:latin typeface="Montserrat" panose="00000500000000000000" pitchFamily="2" charset="0"/>
            </a:endParaRPr>
          </a:p>
          <a:p>
            <a:pPr marL="0" indent="0" algn="ctr">
              <a:buFont typeface="Verdana" panose="020B0604020202020204" pitchFamily="34" charset="0"/>
              <a:buNone/>
            </a:pPr>
            <a:r>
              <a:rPr lang="en-AU" sz="1600" dirty="0">
                <a:latin typeface="Montserrat" panose="00000500000000000000" pitchFamily="2" charset="0"/>
              </a:rPr>
              <a:t>We do this by breaking the work down into Epics and the </a:t>
            </a:r>
            <a:r>
              <a:rPr lang="en-AU" sz="1600" b="1" dirty="0">
                <a:latin typeface="Montserrat" panose="00000500000000000000" pitchFamily="2" charset="0"/>
              </a:rPr>
              <a:t>first set of stories </a:t>
            </a:r>
            <a:r>
              <a:rPr lang="en-AU" sz="1600" dirty="0">
                <a:latin typeface="Montserrat" panose="00000500000000000000" pitchFamily="2" charset="0"/>
              </a:rPr>
              <a:t>that we intend on working on </a:t>
            </a:r>
            <a:br>
              <a:rPr lang="en-AU" sz="1600" dirty="0">
                <a:latin typeface="Montserrat" panose="00000500000000000000" pitchFamily="2" charset="0"/>
              </a:rPr>
            </a:br>
            <a:r>
              <a:rPr lang="en-AU" sz="1600" dirty="0">
                <a:latin typeface="Montserrat" panose="00000500000000000000" pitchFamily="2" charset="0"/>
              </a:rPr>
              <a:t>(Sprint 1 at least). </a:t>
            </a:r>
          </a:p>
          <a:p>
            <a:pPr marL="0" indent="0" algn="ctr">
              <a:buFont typeface="Verdana" panose="020B0604020202020204" pitchFamily="34" charset="0"/>
              <a:buNone/>
            </a:pPr>
            <a:endParaRPr lang="en-AU" sz="1600" dirty="0">
              <a:latin typeface="Montserrat" panose="00000500000000000000" pitchFamily="2" charset="0"/>
            </a:endParaRPr>
          </a:p>
          <a:p>
            <a:pPr marL="0" indent="0" algn="ctr">
              <a:buFont typeface="Verdana" panose="020B0604020202020204" pitchFamily="34" charset="0"/>
              <a:buNone/>
            </a:pPr>
            <a:r>
              <a:rPr lang="en-AU" sz="1600" dirty="0">
                <a:latin typeface="Montserrat" panose="00000500000000000000" pitchFamily="2" charset="0"/>
              </a:rPr>
              <a:t>The process further matures our idea and collective understanding. </a:t>
            </a:r>
          </a:p>
          <a:p>
            <a:pPr marL="0" indent="0" algn="ctr">
              <a:buFont typeface="Verdana" panose="020B0604020202020204" pitchFamily="34" charset="0"/>
              <a:buNone/>
            </a:pPr>
            <a:endParaRPr lang="en-AU" sz="1600" dirty="0">
              <a:latin typeface="Montserrat" panose="00000500000000000000" pitchFamily="2" charset="0"/>
            </a:endParaRPr>
          </a:p>
          <a:p>
            <a:pPr marL="0" indent="0" algn="ctr">
              <a:buFont typeface="Verdana" panose="020B0604020202020204" pitchFamily="34" charset="0"/>
              <a:buNone/>
            </a:pPr>
            <a:r>
              <a:rPr lang="en-AU" sz="1600" dirty="0">
                <a:latin typeface="Montserrat" panose="00000500000000000000" pitchFamily="2" charset="0"/>
              </a:rPr>
              <a:t>We do not break down ALL Epics at the outset, but do this on a rolling basis. </a:t>
            </a:r>
          </a:p>
          <a:p>
            <a:pPr marL="0" indent="0" algn="ctr">
              <a:buFont typeface="Verdana" panose="020B0604020202020204" pitchFamily="34" charset="0"/>
              <a:buNone/>
            </a:pPr>
            <a:endParaRPr lang="en-AU" sz="1600" dirty="0">
              <a:latin typeface="Montserrat" panose="00000500000000000000" pitchFamily="2" charset="0"/>
            </a:endParaRPr>
          </a:p>
          <a:p>
            <a:pPr marL="0" indent="0" algn="ctr">
              <a:buFont typeface="Verdana" panose="020B0604020202020204" pitchFamily="34" charset="0"/>
              <a:buNone/>
            </a:pPr>
            <a:r>
              <a:rPr lang="en-AU" sz="1600" dirty="0">
                <a:latin typeface="Montserrat" panose="00000500000000000000" pitchFamily="2" charset="0"/>
              </a:rPr>
              <a:t>Note: Not every initiative will have a Bundle, and some may not have Stories.  It depends on the size and complexity of the change. </a:t>
            </a:r>
          </a:p>
        </p:txBody>
      </p:sp>
      <p:sp>
        <p:nvSpPr>
          <p:cNvPr id="4" name="Rectangle: Rounded Corners 3">
            <a:extLst>
              <a:ext uri="{FF2B5EF4-FFF2-40B4-BE49-F238E27FC236}">
                <a16:creationId xmlns:a16="http://schemas.microsoft.com/office/drawing/2014/main" id="{94AA9259-A40C-49CD-AE8E-86C2D1FB1E15}"/>
              </a:ext>
            </a:extLst>
          </p:cNvPr>
          <p:cNvSpPr/>
          <p:nvPr/>
        </p:nvSpPr>
        <p:spPr>
          <a:xfrm>
            <a:off x="3169328" y="3906982"/>
            <a:ext cx="8908958" cy="2085354"/>
          </a:xfrm>
          <a:prstGeom prst="round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4C78D1A1-96DD-4180-BB77-A9242D742617}"/>
              </a:ext>
            </a:extLst>
          </p:cNvPr>
          <p:cNvSpPr txBox="1"/>
          <p:nvPr/>
        </p:nvSpPr>
        <p:spPr>
          <a:xfrm>
            <a:off x="4216893" y="6161103"/>
            <a:ext cx="6667129" cy="369332"/>
          </a:xfrm>
          <a:prstGeom prst="rect">
            <a:avLst/>
          </a:prstGeom>
          <a:noFill/>
        </p:spPr>
        <p:txBody>
          <a:bodyPr wrap="square" rtlCol="0">
            <a:spAutoFit/>
          </a:bodyPr>
          <a:lstStyle/>
          <a:p>
            <a:r>
              <a:rPr lang="en-AU" dirty="0">
                <a:latin typeface="Montserrat" panose="00000500000000000000" pitchFamily="2" charset="0"/>
              </a:rPr>
              <a:t>This work breakdown happens during Initiate phase</a:t>
            </a:r>
          </a:p>
        </p:txBody>
      </p:sp>
      <p:sp>
        <p:nvSpPr>
          <p:cNvPr id="7" name="Arrow: Right 6">
            <a:extLst>
              <a:ext uri="{FF2B5EF4-FFF2-40B4-BE49-F238E27FC236}">
                <a16:creationId xmlns:a16="http://schemas.microsoft.com/office/drawing/2014/main" id="{590A1170-99BF-4D57-A529-B0BADBB0F3B5}"/>
              </a:ext>
            </a:extLst>
          </p:cNvPr>
          <p:cNvSpPr/>
          <p:nvPr/>
        </p:nvSpPr>
        <p:spPr>
          <a:xfrm rot="16200000">
            <a:off x="3957221" y="6198833"/>
            <a:ext cx="372862" cy="14648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BFB06B2D-1758-420C-8341-4F6BE0EB7650}"/>
              </a:ext>
            </a:extLst>
          </p:cNvPr>
          <p:cNvSpPr/>
          <p:nvPr/>
        </p:nvSpPr>
        <p:spPr>
          <a:xfrm>
            <a:off x="3209337" y="2176508"/>
            <a:ext cx="8908958" cy="2495245"/>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85EE943B-5221-4E3A-B2C6-EAAA55D9FBE9}"/>
              </a:ext>
            </a:extLst>
          </p:cNvPr>
          <p:cNvSpPr txBox="1"/>
          <p:nvPr/>
        </p:nvSpPr>
        <p:spPr>
          <a:xfrm>
            <a:off x="5524871" y="977734"/>
            <a:ext cx="6667129" cy="369332"/>
          </a:xfrm>
          <a:prstGeom prst="rect">
            <a:avLst/>
          </a:prstGeom>
          <a:noFill/>
        </p:spPr>
        <p:txBody>
          <a:bodyPr wrap="square" rtlCol="0">
            <a:spAutoFit/>
          </a:bodyPr>
          <a:lstStyle/>
          <a:p>
            <a:r>
              <a:rPr lang="en-AU" dirty="0">
                <a:latin typeface="Montserrat" panose="00000500000000000000" pitchFamily="2" charset="0"/>
              </a:rPr>
              <a:t>This work breakdown happens during Concept phase</a:t>
            </a:r>
          </a:p>
        </p:txBody>
      </p:sp>
      <p:sp>
        <p:nvSpPr>
          <p:cNvPr id="11" name="Arrow: Right 10">
            <a:extLst>
              <a:ext uri="{FF2B5EF4-FFF2-40B4-BE49-F238E27FC236}">
                <a16:creationId xmlns:a16="http://schemas.microsoft.com/office/drawing/2014/main" id="{2C0C9C0F-B746-4086-83A9-64A0058E0389}"/>
              </a:ext>
            </a:extLst>
          </p:cNvPr>
          <p:cNvSpPr/>
          <p:nvPr/>
        </p:nvSpPr>
        <p:spPr>
          <a:xfrm rot="5400000">
            <a:off x="9897455" y="1629295"/>
            <a:ext cx="745057" cy="16275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0671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Process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fontScale="92500" lnSpcReduction="20000"/>
          </a:bodyPr>
          <a:lstStyle/>
          <a:p>
            <a:r>
              <a:rPr lang="en-AU" dirty="0"/>
              <a:t>Delivery team/s will be engaged more in the detail of the change, and will elaborate and break up work into right-sized chunks. </a:t>
            </a:r>
          </a:p>
        </p:txBody>
      </p:sp>
    </p:spTree>
    <p:extLst>
      <p:ext uri="{BB962C8B-B14F-4D97-AF65-F5344CB8AC3E}">
        <p14:creationId xmlns:p14="http://schemas.microsoft.com/office/powerpoint/2010/main" val="467390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7EBA-C722-435A-BFD1-4E228C809273}"/>
              </a:ext>
            </a:extLst>
          </p:cNvPr>
          <p:cNvSpPr>
            <a:spLocks noGrp="1"/>
          </p:cNvSpPr>
          <p:nvPr>
            <p:ph type="title"/>
          </p:nvPr>
        </p:nvSpPr>
        <p:spPr/>
        <p:txBody>
          <a:bodyPr/>
          <a:lstStyle/>
          <a:p>
            <a:r>
              <a:rPr lang="en-AU" dirty="0"/>
              <a:t>Activities</a:t>
            </a:r>
          </a:p>
        </p:txBody>
      </p:sp>
      <p:sp>
        <p:nvSpPr>
          <p:cNvPr id="6" name="Content Placeholder 5">
            <a:extLst>
              <a:ext uri="{FF2B5EF4-FFF2-40B4-BE49-F238E27FC236}">
                <a16:creationId xmlns:a16="http://schemas.microsoft.com/office/drawing/2014/main" id="{B170E44A-A644-40E8-857E-4670AEDAC488}"/>
              </a:ext>
            </a:extLst>
          </p:cNvPr>
          <p:cNvSpPr>
            <a:spLocks noGrp="1"/>
          </p:cNvSpPr>
          <p:nvPr>
            <p:ph idx="11"/>
          </p:nvPr>
        </p:nvSpPr>
        <p:spPr/>
        <p:txBody>
          <a:bodyPr/>
          <a:lstStyle/>
          <a:p>
            <a:pPr marL="342900" indent="-342900">
              <a:buFont typeface="+mj-lt"/>
              <a:buAutoNum type="arabicPeriod"/>
            </a:pPr>
            <a:r>
              <a:rPr lang="en-AU" dirty="0"/>
              <a:t>Review AGP details and Outputs of Concept phase</a:t>
            </a:r>
          </a:p>
          <a:p>
            <a:pPr marL="342900" indent="-342900">
              <a:buFont typeface="+mj-lt"/>
              <a:buAutoNum type="arabicPeriod"/>
            </a:pPr>
            <a:r>
              <a:rPr lang="en-AU" b="1" dirty="0"/>
              <a:t>Plan &amp; Hold Initiate Workshop and agree supporting activities</a:t>
            </a:r>
          </a:p>
          <a:p>
            <a:pPr marL="342900" indent="-342900">
              <a:buFont typeface="+mj-lt"/>
              <a:buAutoNum type="arabicPeriod"/>
            </a:pPr>
            <a:r>
              <a:rPr lang="en-AU" b="1" dirty="0"/>
              <a:t>Plan &amp; Hold supporting activities as agreed during Initiate workshop</a:t>
            </a:r>
          </a:p>
          <a:p>
            <a:pPr marL="342900" indent="-342900">
              <a:buFont typeface="+mj-lt"/>
              <a:buAutoNum type="arabicPeriod"/>
            </a:pPr>
            <a:r>
              <a:rPr lang="en-AU" b="1" dirty="0"/>
              <a:t>Create Plans and update Confluence with relevant links</a:t>
            </a:r>
          </a:p>
          <a:p>
            <a:pPr marL="342900" indent="-342900">
              <a:buFont typeface="+mj-lt"/>
              <a:buAutoNum type="arabicPeriod"/>
            </a:pPr>
            <a:r>
              <a:rPr lang="en-AU" b="1" dirty="0"/>
              <a:t>Create Epic backlog </a:t>
            </a:r>
          </a:p>
          <a:p>
            <a:pPr marL="342900" indent="-342900">
              <a:buFont typeface="+mj-lt"/>
              <a:buAutoNum type="arabicPeriod"/>
            </a:pPr>
            <a:r>
              <a:rPr lang="en-AU" dirty="0"/>
              <a:t>Get Agreement to Proceed</a:t>
            </a:r>
          </a:p>
          <a:p>
            <a:endParaRPr lang="en-AU" dirty="0"/>
          </a:p>
          <a:p>
            <a:endParaRPr lang="en-AU" dirty="0"/>
          </a:p>
          <a:p>
            <a:pPr marL="0" indent="0" algn="ctr">
              <a:buNone/>
            </a:pPr>
            <a:r>
              <a:rPr lang="en-AU" sz="1400" dirty="0"/>
              <a:t>Note: The bold steps are included in this pack – initiate is more than the workshop it is a series of workshops and activities outside of the workshop. </a:t>
            </a:r>
          </a:p>
        </p:txBody>
      </p:sp>
    </p:spTree>
    <p:extLst>
      <p:ext uri="{BB962C8B-B14F-4D97-AF65-F5344CB8AC3E}">
        <p14:creationId xmlns:p14="http://schemas.microsoft.com/office/powerpoint/2010/main" val="3660824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F028-12FB-46C9-ACBC-5BA92656F31D}"/>
              </a:ext>
            </a:extLst>
          </p:cNvPr>
          <p:cNvSpPr>
            <a:spLocks noGrp="1"/>
          </p:cNvSpPr>
          <p:nvPr>
            <p:ph type="title"/>
          </p:nvPr>
        </p:nvSpPr>
        <p:spPr>
          <a:xfrm>
            <a:off x="442913" y="490330"/>
            <a:ext cx="9972538" cy="556738"/>
          </a:xfrm>
        </p:spPr>
        <p:txBody>
          <a:bodyPr/>
          <a:lstStyle/>
          <a:p>
            <a:r>
              <a:rPr lang="en-AU" dirty="0"/>
              <a:t>Before You Start</a:t>
            </a:r>
          </a:p>
        </p:txBody>
      </p:sp>
      <p:sp>
        <p:nvSpPr>
          <p:cNvPr id="3" name="Content Placeholder 2">
            <a:extLst>
              <a:ext uri="{FF2B5EF4-FFF2-40B4-BE49-F238E27FC236}">
                <a16:creationId xmlns:a16="http://schemas.microsoft.com/office/drawing/2014/main" id="{8C866332-A652-40D0-85A2-A96290211094}"/>
              </a:ext>
            </a:extLst>
          </p:cNvPr>
          <p:cNvSpPr>
            <a:spLocks noGrp="1"/>
          </p:cNvSpPr>
          <p:nvPr>
            <p:ph idx="11"/>
          </p:nvPr>
        </p:nvSpPr>
        <p:spPr>
          <a:xfrm>
            <a:off x="442913" y="1303312"/>
            <a:ext cx="11306175" cy="5064358"/>
          </a:xfrm>
        </p:spPr>
        <p:txBody>
          <a:bodyPr>
            <a:normAutofit/>
          </a:bodyPr>
          <a:lstStyle/>
          <a:p>
            <a:pPr marL="0" indent="0">
              <a:buNone/>
            </a:pPr>
            <a:r>
              <a:rPr lang="en-AU" sz="2400" dirty="0"/>
              <a:t>The purpose of the Initiate Workshop is to obtain the </a:t>
            </a:r>
            <a:r>
              <a:rPr lang="en-US" sz="2400" b="1" dirty="0"/>
              <a:t>next level of detail </a:t>
            </a:r>
            <a:r>
              <a:rPr lang="en-US" sz="2400" dirty="0"/>
              <a:t>required for full understanding of the work and enables the creation of the delivery plan.</a:t>
            </a:r>
          </a:p>
          <a:p>
            <a:r>
              <a:rPr lang="en-US" dirty="0"/>
              <a:t>The Initiate phase is about putting the work identified </a:t>
            </a:r>
            <a:r>
              <a:rPr lang="en-US" b="1" dirty="0"/>
              <a:t>in order </a:t>
            </a:r>
            <a:r>
              <a:rPr lang="en-US" dirty="0"/>
              <a:t>based on size, priority, risk and dependencies.</a:t>
            </a:r>
          </a:p>
          <a:p>
            <a:r>
              <a:rPr lang="en-AU" dirty="0"/>
              <a:t>Ensure that you have the right people in the room (might be the same as the Concept Workshop, or may be different based on the needs of the initiative)</a:t>
            </a:r>
          </a:p>
          <a:p>
            <a:r>
              <a:rPr lang="en-AU" dirty="0"/>
              <a:t>Choose the right tools – you wont need all of them, but a larger or complex project may require more tools to pull the right information at the right time</a:t>
            </a:r>
          </a:p>
          <a:p>
            <a:pPr marL="0" indent="0">
              <a:buNone/>
            </a:pPr>
            <a:endParaRPr lang="en-AU" dirty="0"/>
          </a:p>
          <a:p>
            <a:pPr marL="0" indent="0" algn="ctr">
              <a:buNone/>
            </a:pPr>
            <a:r>
              <a:rPr lang="en-AU" dirty="0">
                <a:solidFill>
                  <a:srgbClr val="FF0000"/>
                </a:solidFill>
              </a:rPr>
              <a:t>Remember: </a:t>
            </a:r>
          </a:p>
          <a:p>
            <a:pPr marL="0" indent="0" algn="ctr">
              <a:buNone/>
            </a:pPr>
            <a:r>
              <a:rPr lang="en-US" b="1" dirty="0">
                <a:solidFill>
                  <a:srgbClr val="FF0000"/>
                </a:solidFill>
              </a:rPr>
              <a:t>This is more of an art than a science. </a:t>
            </a:r>
            <a:endParaRPr lang="en-US" dirty="0">
              <a:solidFill>
                <a:srgbClr val="FF0000"/>
              </a:solidFill>
            </a:endParaRPr>
          </a:p>
          <a:p>
            <a:pPr marL="0" indent="0" algn="ctr">
              <a:buNone/>
            </a:pPr>
            <a:r>
              <a:rPr lang="en-US" dirty="0">
                <a:solidFill>
                  <a:srgbClr val="FF0000"/>
                </a:solidFill>
              </a:rPr>
              <a:t>You will make mistakes so validate, communicate, and collaborate to massage the design into something that is acceptable and fulfils the goals without going </a:t>
            </a:r>
            <a:r>
              <a:rPr lang="en-US" i="1" dirty="0">
                <a:solidFill>
                  <a:srgbClr val="FF0000"/>
                </a:solidFill>
              </a:rPr>
              <a:t>too deep</a:t>
            </a:r>
            <a:r>
              <a:rPr lang="en-US" dirty="0">
                <a:solidFill>
                  <a:srgbClr val="FF0000"/>
                </a:solidFill>
              </a:rPr>
              <a:t>. </a:t>
            </a:r>
          </a:p>
          <a:p>
            <a:pPr marL="0" indent="0" algn="ctr">
              <a:buNone/>
            </a:pPr>
            <a:r>
              <a:rPr lang="en-US" b="1" dirty="0">
                <a:solidFill>
                  <a:srgbClr val="FF0000"/>
                </a:solidFill>
              </a:rPr>
              <a:t>It will take experience to get it right. </a:t>
            </a:r>
          </a:p>
        </p:txBody>
      </p:sp>
    </p:spTree>
    <p:extLst>
      <p:ext uri="{BB962C8B-B14F-4D97-AF65-F5344CB8AC3E}">
        <p14:creationId xmlns:p14="http://schemas.microsoft.com/office/powerpoint/2010/main" val="591728042"/>
      </p:ext>
    </p:extLst>
  </p:cSld>
  <p:clrMapOvr>
    <a:masterClrMapping/>
  </p:clrMapOvr>
  <p:transition>
    <p:fade/>
  </p:transition>
</p:sld>
</file>

<file path=ppt/theme/theme1.xml><?xml version="1.0" encoding="utf-8"?>
<a:theme xmlns:a="http://schemas.openxmlformats.org/drawingml/2006/main" name="Auto &amp; General Template">
  <a:themeElements>
    <a:clrScheme name="A&amp;G Internal">
      <a:dk1>
        <a:srgbClr val="808285"/>
      </a:dk1>
      <a:lt1>
        <a:srgbClr val="F05588"/>
      </a:lt1>
      <a:dk2>
        <a:srgbClr val="644169"/>
      </a:dk2>
      <a:lt2>
        <a:srgbClr val="ED1A37"/>
      </a:lt2>
      <a:accent1>
        <a:srgbClr val="F04E27"/>
      </a:accent1>
      <a:accent2>
        <a:srgbClr val="F7921E"/>
      </a:accent2>
      <a:accent3>
        <a:srgbClr val="77C046"/>
      </a:accent3>
      <a:accent4>
        <a:srgbClr val="008849"/>
      </a:accent4>
      <a:accent5>
        <a:srgbClr val="00B0B5"/>
      </a:accent5>
      <a:accent6>
        <a:srgbClr val="008FCF"/>
      </a:accent6>
      <a:hlink>
        <a:srgbClr val="F04E27"/>
      </a:hlink>
      <a:folHlink>
        <a:srgbClr val="808285"/>
      </a:folHlink>
    </a:clrScheme>
    <a:fontScheme name="Auto &amp; General">
      <a:majorFont>
        <a:latin typeface="Century Gothic"/>
        <a:ea typeface=""/>
        <a:cs typeface=""/>
      </a:majorFont>
      <a:minorFont>
        <a:latin typeface="Verdana"/>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G26840_AutoAndGeneral_Internal_PowerpointTemplate" id="{E6B17B43-E685-7849-A907-28E9C36CDB7C}" vid="{BC579A05-3D52-A84F-AE76-9F39BDD509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TotalTime>
  <Words>2047</Words>
  <Application>Microsoft Office PowerPoint</Application>
  <PresentationFormat>Widescreen</PresentationFormat>
  <Paragraphs>213</Paragraphs>
  <Slides>38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American Typewriter</vt:lpstr>
      <vt:lpstr>Arial</vt:lpstr>
      <vt:lpstr>Calibri</vt:lpstr>
      <vt:lpstr>Century Gothic</vt:lpstr>
      <vt:lpstr>Montserrat</vt:lpstr>
      <vt:lpstr>Montserrat Black</vt:lpstr>
      <vt:lpstr>Montserrat ExtraBold</vt:lpstr>
      <vt:lpstr>Montserrat Light</vt:lpstr>
      <vt:lpstr>Verdana</vt:lpstr>
      <vt:lpstr>Auto &amp; General Template</vt:lpstr>
      <vt:lpstr>Facilitator Guide </vt:lpstr>
      <vt:lpstr>Contents</vt:lpstr>
      <vt:lpstr>Overview</vt:lpstr>
      <vt:lpstr>Overview</vt:lpstr>
      <vt:lpstr>PowerPoint Presentation</vt:lpstr>
      <vt:lpstr>Idea Maturity</vt:lpstr>
      <vt:lpstr>Process</vt:lpstr>
      <vt:lpstr>Activities</vt:lpstr>
      <vt:lpstr>Before You Start</vt:lpstr>
      <vt:lpstr>Planning</vt:lpstr>
      <vt:lpstr>Hold the Workshop(s)</vt:lpstr>
      <vt:lpstr>Supporting Activities</vt:lpstr>
      <vt:lpstr>Approval To Proceed</vt:lpstr>
      <vt:lpstr>Reminder</vt:lpstr>
      <vt:lpstr>Outputs</vt:lpstr>
      <vt:lpstr>Deliverables</vt:lpstr>
      <vt:lpstr>Supporting Tools and Techniques</vt:lpstr>
      <vt:lpstr>Tools – Personas</vt:lpstr>
      <vt:lpstr>Tools - Design Sketching</vt:lpstr>
      <vt:lpstr>Tools - Backlog Definition</vt:lpstr>
      <vt:lpstr>Story Mapping</vt:lpstr>
      <vt:lpstr>Tools – Epic Writing</vt:lpstr>
      <vt:lpstr>Tools - Defining Done</vt:lpstr>
      <vt:lpstr>Tools - Work Estimation</vt:lpstr>
      <vt:lpstr>Tools - Test Strategy</vt:lpstr>
      <vt:lpstr>Tools - Sequencing</vt:lpstr>
      <vt:lpstr>Tools – Release Planning</vt:lpstr>
      <vt:lpstr>Tools – Historical Data</vt:lpstr>
      <vt:lpstr>Tool - Release Plan</vt:lpstr>
      <vt:lpstr>Tools - Dependency Identification</vt:lpstr>
      <vt:lpstr>Tools – Architecture Diagrams</vt:lpstr>
      <vt:lpstr>Tools - Risk Management</vt:lpstr>
      <vt:lpstr>Tools - Prioritisation</vt:lpstr>
      <vt:lpstr>Tools - Forecasting</vt:lpstr>
      <vt:lpstr>Tools - Deployment Plan</vt:lpstr>
      <vt:lpstr>Operational Handover</vt:lpstr>
      <vt:lpstr>Tools - Communications Plan</vt:lpstr>
      <vt:lpstr>Tools – Assumption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Mastery</dc:title>
  <dc:creator>Angela Ryan</dc:creator>
  <cp:lastModifiedBy>Mike Burns</cp:lastModifiedBy>
  <cp:revision>171</cp:revision>
  <cp:lastPrinted>2020-08-25T22:37:51Z</cp:lastPrinted>
  <dcterms:created xsi:type="dcterms:W3CDTF">2020-08-25T06:19:27Z</dcterms:created>
  <dcterms:modified xsi:type="dcterms:W3CDTF">2022-06-08T04:02:44Z</dcterms:modified>
</cp:coreProperties>
</file>